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71" r:id="rId10"/>
    <p:sldId id="272" r:id="rId11"/>
    <p:sldId id="273" r:id="rId12"/>
    <p:sldId id="274" r:id="rId13"/>
    <p:sldId id="277" r:id="rId14"/>
    <p:sldId id="278" r:id="rId15"/>
    <p:sldId id="280" r:id="rId16"/>
    <p:sldId id="281" r:id="rId17"/>
    <p:sldId id="282" r:id="rId18"/>
    <p:sldId id="285" r:id="rId19"/>
    <p:sldId id="287" r:id="rId20"/>
    <p:sldId id="288" r:id="rId21"/>
    <p:sldId id="289" r:id="rId22"/>
    <p:sldId id="292" r:id="rId23"/>
    <p:sldId id="294" r:id="rId24"/>
    <p:sldId id="295" r:id="rId25"/>
  </p:sldIdLst>
  <p:sldSz cx="18288000" cy="10287000"/>
  <p:notesSz cx="6735763" cy="9799638"/>
  <p:embeddedFontLst>
    <p:embeddedFont>
      <p:font typeface="Antonio Bold Italics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Heading Now 71-78" panose="020B0604020202020204" charset="0"/>
      <p:regular r:id="rId29"/>
    </p:embeddedFont>
    <p:embeddedFont>
      <p:font typeface="Krub" panose="00000500000000000000" pitchFamily="2" charset="-34"/>
      <p:regular r:id="rId30"/>
      <p:bold r:id="rId31"/>
      <p:italic r:id="rId32"/>
      <p:boldItalic r:id="rId33"/>
    </p:embeddedFont>
    <p:embeddedFont>
      <p:font typeface="Lora" pitchFamily="2" charset="-52"/>
      <p:regular r:id="rId34"/>
      <p:bold r:id="rId35"/>
      <p:italic r:id="rId36"/>
      <p:boldItalic r:id="rId37"/>
    </p:embeddedFont>
    <p:embeddedFont>
      <p:font typeface="Lora Bold" panose="020B0604020202020204" charset="-52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Poppins Bold" panose="020B0604020202020204" charset="0"/>
      <p:regular r:id="rId43"/>
    </p:embeddedFont>
    <p:embeddedFont>
      <p:font typeface="Sugo Display" panose="020B0604020202020204" charset="0"/>
      <p:regular r:id="rId44"/>
    </p:embeddedFont>
    <p:embeddedFont>
      <p:font typeface="Telegraf Bold" panose="020B0604020202020204" charset="0"/>
      <p:regular r:id="rId45"/>
    </p:embeddedFont>
    <p:embeddedFont>
      <p:font typeface="TT Firs Neue" panose="020B0604020202020204" charset="-52"/>
      <p:regular r:id="rId46"/>
    </p:embeddedFont>
    <p:embeddedFont>
      <p:font typeface="TT Octosquares Condensed" panose="020B0604020202020204" charset="0"/>
      <p:regular r:id="rId47"/>
    </p:embeddedFont>
    <p:embeddedFont>
      <p:font typeface="TT Rounds Neue" panose="020B0604020202020204" charset="-52"/>
      <p:regular r:id="rId48"/>
    </p:embeddedFont>
    <p:embeddedFont>
      <p:font typeface="TT Rounds Neue Bold" panose="020B0604020202020204" charset="-52"/>
      <p:regular r:id="rId49"/>
    </p:embeddedFont>
    <p:embeddedFont>
      <p:font typeface="เอฟซี ฟาสท์เทสท์" panose="020B0604020202020204" charset="-34"/>
      <p:regular r:id="rId50"/>
    </p:embeddedFont>
    <p:embeddedFont>
      <p:font typeface="เอฟซี ฟาสท์เทสท์ Bold" panose="020B0604020202020204" charset="-34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87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4695A-D373-4A4B-957A-7586C2D143A2}" type="datetimeFigureOut">
              <a:rPr lang="bg-BG" smtClean="0"/>
              <a:t>14.5.2026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29ECE-C86B-45AB-A221-40083F2EA04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225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9ECE-C86B-45AB-A221-40083F2EA040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707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9ECE-C86B-45AB-A221-40083F2EA040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140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2.mp3"/><Relationship Id="rId16" Type="http://schemas.openxmlformats.org/officeDocument/2006/relationships/image" Target="../media/image36.jpeg"/><Relationship Id="rId1" Type="http://schemas.microsoft.com/office/2007/relationships/media" Target="../media/media12.mp3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19" Type="http://schemas.openxmlformats.org/officeDocument/2006/relationships/image" Target="../media/image3.png"/><Relationship Id="rId4" Type="http://schemas.openxmlformats.org/officeDocument/2006/relationships/image" Target="../media/image26.png"/><Relationship Id="rId9" Type="http://schemas.openxmlformats.org/officeDocument/2006/relationships/image" Target="../media/image20.sv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2" Type="http://schemas.openxmlformats.org/officeDocument/2006/relationships/audio" Target="../media/media13.mp3"/><Relationship Id="rId16" Type="http://schemas.openxmlformats.org/officeDocument/2006/relationships/image" Target="../media/image3.png"/><Relationship Id="rId1" Type="http://schemas.microsoft.com/office/2007/relationships/media" Target="../media/media13.mp3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8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0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48.svg"/><Relationship Id="rId2" Type="http://schemas.openxmlformats.org/officeDocument/2006/relationships/audio" Target="../media/media14.mp3"/><Relationship Id="rId16" Type="http://schemas.openxmlformats.org/officeDocument/2006/relationships/image" Target="../media/image47.png"/><Relationship Id="rId1" Type="http://schemas.microsoft.com/office/2007/relationships/media" Target="../media/media14.mp3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40.svg"/><Relationship Id="rId15" Type="http://schemas.openxmlformats.org/officeDocument/2006/relationships/image" Target="../media/image33.svg"/><Relationship Id="rId10" Type="http://schemas.openxmlformats.org/officeDocument/2006/relationships/image" Target="../media/image43.png"/><Relationship Id="rId19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2.sv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3.png"/><Relationship Id="rId2" Type="http://schemas.openxmlformats.org/officeDocument/2006/relationships/audio" Target="../media/media16.mp3"/><Relationship Id="rId16" Type="http://schemas.openxmlformats.org/officeDocument/2006/relationships/image" Target="../media/image62.jpeg"/><Relationship Id="rId1" Type="http://schemas.microsoft.com/office/2007/relationships/media" Target="../media/media16.mp3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6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8.png"/><Relationship Id="rId11" Type="http://schemas.openxmlformats.org/officeDocument/2006/relationships/image" Target="../media/image66.svg"/><Relationship Id="rId5" Type="http://schemas.openxmlformats.org/officeDocument/2006/relationships/image" Target="../media/image64.sv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51.sv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71.sv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0.png"/><Relationship Id="rId11" Type="http://schemas.openxmlformats.org/officeDocument/2006/relationships/image" Target="../media/image70.png"/><Relationship Id="rId5" Type="http://schemas.openxmlformats.org/officeDocument/2006/relationships/image" Target="../media/image59.svg"/><Relationship Id="rId10" Type="http://schemas.openxmlformats.org/officeDocument/2006/relationships/image" Target="../media/image53.svg"/><Relationship Id="rId4" Type="http://schemas.openxmlformats.org/officeDocument/2006/relationships/image" Target="../media/image58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72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8.png"/><Relationship Id="rId11" Type="http://schemas.openxmlformats.org/officeDocument/2006/relationships/image" Target="../media/image53.svg"/><Relationship Id="rId5" Type="http://schemas.openxmlformats.org/officeDocument/2006/relationships/image" Target="../media/image51.svg"/><Relationship Id="rId1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57.sv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5.png"/><Relationship Id="rId11" Type="http://schemas.openxmlformats.org/officeDocument/2006/relationships/image" Target="../media/image3.png"/><Relationship Id="rId5" Type="http://schemas.openxmlformats.org/officeDocument/2006/relationships/image" Target="../media/image74.svg"/><Relationship Id="rId10" Type="http://schemas.openxmlformats.org/officeDocument/2006/relationships/image" Target="../media/image79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svg"/><Relationship Id="rId12" Type="http://schemas.openxmlformats.org/officeDocument/2006/relationships/image" Target="../media/image91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5.png"/><Relationship Id="rId11" Type="http://schemas.openxmlformats.org/officeDocument/2006/relationships/image" Target="../media/image3.png"/><Relationship Id="rId5" Type="http://schemas.openxmlformats.org/officeDocument/2006/relationships/image" Target="../media/image74.svg"/><Relationship Id="rId10" Type="http://schemas.openxmlformats.org/officeDocument/2006/relationships/image" Target="../media/image79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908" b="-37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9146" y="-1188837"/>
            <a:ext cx="19266291" cy="9014401"/>
            <a:chOff x="0" y="0"/>
            <a:chExt cx="5074250" cy="2374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4250" cy="2374163"/>
            </a:xfrm>
            <a:custGeom>
              <a:avLst/>
              <a:gdLst/>
              <a:ahLst/>
              <a:cxnLst/>
              <a:rect l="l" t="t" r="r" b="b"/>
              <a:pathLst>
                <a:path w="5074250" h="2374163">
                  <a:moveTo>
                    <a:pt x="0" y="0"/>
                  </a:moveTo>
                  <a:lnTo>
                    <a:pt x="5074250" y="0"/>
                  </a:lnTo>
                  <a:lnTo>
                    <a:pt x="5074250" y="2374163"/>
                  </a:lnTo>
                  <a:lnTo>
                    <a:pt x="0" y="237416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74250" cy="2412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067782" y="3801450"/>
            <a:ext cx="8152436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303287" y="320574"/>
            <a:ext cx="3480875" cy="3480875"/>
          </a:xfrm>
          <a:custGeom>
            <a:avLst/>
            <a:gdLst/>
            <a:ahLst/>
            <a:cxnLst/>
            <a:rect l="l" t="t" r="r" b="b"/>
            <a:pathLst>
              <a:path w="3480875" h="3480875">
                <a:moveTo>
                  <a:pt x="0" y="0"/>
                </a:moveTo>
                <a:lnTo>
                  <a:pt x="3480875" y="0"/>
                </a:lnTo>
                <a:lnTo>
                  <a:pt x="3480875" y="3480876"/>
                </a:lnTo>
                <a:lnTo>
                  <a:pt x="0" y="348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02979" y="1164314"/>
            <a:ext cx="15014215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8"/>
              </a:lnSpc>
            </a:pPr>
            <a:r>
              <a:rPr lang="bg-BG" sz="10048" b="1" i="1" spc="-452" dirty="0">
                <a:solidFill>
                  <a:srgbClr val="716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ПГ</a:t>
            </a:r>
            <a:r>
              <a:rPr lang="en-US" sz="10048" b="1" i="1" spc="-452" dirty="0">
                <a:solidFill>
                  <a:srgbClr val="716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 </a:t>
            </a:r>
            <a:r>
              <a:rPr lang="bg-BG" sz="10048" b="1" i="1" spc="-452" dirty="0">
                <a:solidFill>
                  <a:srgbClr val="716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ПО</a:t>
            </a:r>
            <a:r>
              <a:rPr lang="en-US" sz="10048" b="1" i="1" spc="-452" dirty="0">
                <a:solidFill>
                  <a:srgbClr val="716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 </a:t>
            </a:r>
            <a:r>
              <a:rPr lang="bg-BG" sz="10048" b="1" i="1" spc="-452" dirty="0">
                <a:solidFill>
                  <a:srgbClr val="716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МЕХАНОТЕХНИКА ГР. СЛИВЕН</a:t>
            </a:r>
            <a:endParaRPr lang="en-US" sz="10048" b="1" i="1" spc="-452" dirty="0">
              <a:solidFill>
                <a:srgbClr val="716FFF"/>
              </a:solidFill>
              <a:latin typeface="Antonio Bold Italics"/>
              <a:ea typeface="Antonio Bold Italics"/>
              <a:cs typeface="Antonio Bold Italics"/>
              <a:sym typeface="Antonio Bold Italics"/>
            </a:endParaRPr>
          </a:p>
        </p:txBody>
      </p:sp>
      <p:pic>
        <p:nvPicPr>
          <p:cNvPr id="9" name="generated-audio">
            <a:hlinkClick r:id="" action="ppaction://media"/>
            <a:extLst>
              <a:ext uri="{FF2B5EF4-FFF2-40B4-BE49-F238E27FC236}">
                <a16:creationId xmlns:a16="http://schemas.microsoft.com/office/drawing/2014/main" id="{7A669CAE-942D-4EFE-946B-C8765835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71553" y="97996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6000">
        <p15:prstTrans prst="wind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4266" y="1028700"/>
            <a:ext cx="6315034" cy="8229600"/>
            <a:chOff x="0" y="0"/>
            <a:chExt cx="1663219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3219" cy="2167467"/>
            </a:xfrm>
            <a:custGeom>
              <a:avLst/>
              <a:gdLst/>
              <a:ahLst/>
              <a:cxnLst/>
              <a:rect l="l" t="t" r="r" b="b"/>
              <a:pathLst>
                <a:path w="1663219" h="2167467">
                  <a:moveTo>
                    <a:pt x="73557" y="0"/>
                  </a:moveTo>
                  <a:lnTo>
                    <a:pt x="1589662" y="0"/>
                  </a:lnTo>
                  <a:cubicBezTo>
                    <a:pt x="1609170" y="0"/>
                    <a:pt x="1627880" y="7750"/>
                    <a:pt x="1641674" y="21544"/>
                  </a:cubicBezTo>
                  <a:cubicBezTo>
                    <a:pt x="1655469" y="35339"/>
                    <a:pt x="1663219" y="54049"/>
                    <a:pt x="1663219" y="73557"/>
                  </a:cubicBezTo>
                  <a:lnTo>
                    <a:pt x="1663219" y="2093910"/>
                  </a:lnTo>
                  <a:cubicBezTo>
                    <a:pt x="1663219" y="2134534"/>
                    <a:pt x="1630286" y="2167467"/>
                    <a:pt x="1589662" y="2167467"/>
                  </a:cubicBezTo>
                  <a:lnTo>
                    <a:pt x="73557" y="2167467"/>
                  </a:lnTo>
                  <a:cubicBezTo>
                    <a:pt x="54049" y="2167467"/>
                    <a:pt x="35339" y="2159717"/>
                    <a:pt x="21544" y="2145922"/>
                  </a:cubicBezTo>
                  <a:cubicBezTo>
                    <a:pt x="7750" y="2132128"/>
                    <a:pt x="0" y="2113418"/>
                    <a:pt x="0" y="2093910"/>
                  </a:cubicBezTo>
                  <a:lnTo>
                    <a:pt x="0" y="73557"/>
                  </a:lnTo>
                  <a:cubicBezTo>
                    <a:pt x="0" y="32933"/>
                    <a:pt x="32933" y="0"/>
                    <a:pt x="73557" y="0"/>
                  </a:cubicBezTo>
                  <a:close/>
                </a:path>
              </a:pathLst>
            </a:custGeom>
            <a:ln w="85725" cap="rnd">
              <a:solidFill>
                <a:srgbClr val="FFDE5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6321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62373" y="0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8" y="0"/>
                </a:lnTo>
                <a:lnTo>
                  <a:pt x="1412818" y="2443552"/>
                </a:lnTo>
                <a:lnTo>
                  <a:pt x="0" y="2443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B18B287D-5B79-4CB6-82D9-144795A62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8"/>
          <a:stretch/>
        </p:blipFill>
        <p:spPr>
          <a:xfrm>
            <a:off x="11247947" y="1327886"/>
            <a:ext cx="5787377" cy="77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reeform 8"/>
          <p:cNvSpPr/>
          <p:nvPr/>
        </p:nvSpPr>
        <p:spPr>
          <a:xfrm>
            <a:off x="6117994" y="7843448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8" y="0"/>
                </a:lnTo>
                <a:lnTo>
                  <a:pt x="1412818" y="2443552"/>
                </a:lnTo>
                <a:lnTo>
                  <a:pt x="0" y="2443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3708400"/>
            <a:ext cx="10728182" cy="282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Твоят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старт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света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електромобилите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започва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тук</a:t>
            </a:r>
            <a:r>
              <a:rPr lang="en-US" sz="39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!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Избери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bg-BG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професия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която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не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просто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те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bg-BG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 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учи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– а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ти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дава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999" b="1" dirty="0" err="1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бъдеще</a:t>
            </a:r>
            <a:r>
              <a:rPr lang="en-US" sz="3999" b="1" dirty="0">
                <a:solidFill>
                  <a:srgbClr val="FFDE59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</a:p>
        </p:txBody>
      </p:sp>
      <p:pic>
        <p:nvPicPr>
          <p:cNvPr id="6" name="voicertool_audio_Kalina_11.05.2026 г._at_08_57_29_on_May_11th_2026">
            <a:hlinkClick r:id="" action="ppaction://media"/>
            <a:extLst>
              <a:ext uri="{FF2B5EF4-FFF2-40B4-BE49-F238E27FC236}">
                <a16:creationId xmlns:a16="http://schemas.microsoft.com/office/drawing/2014/main" id="{62717113-608F-4AB8-A201-02B6C4A64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02200" y="96393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eelOff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58400" y="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3670" y="8156360"/>
            <a:ext cx="20898857" cy="2203879"/>
          </a:xfrm>
          <a:custGeom>
            <a:avLst/>
            <a:gdLst/>
            <a:ahLst/>
            <a:cxnLst/>
            <a:rect l="l" t="t" r="r" b="b"/>
            <a:pathLst>
              <a:path w="20898857" h="2203879">
                <a:moveTo>
                  <a:pt x="0" y="0"/>
                </a:moveTo>
                <a:lnTo>
                  <a:pt x="20898857" y="0"/>
                </a:lnTo>
                <a:lnTo>
                  <a:pt x="20898857" y="2203880"/>
                </a:lnTo>
                <a:lnTo>
                  <a:pt x="0" y="2203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71850" y="-593945"/>
            <a:ext cx="12947817" cy="9241201"/>
            <a:chOff x="0" y="0"/>
            <a:chExt cx="17263756" cy="12321602"/>
          </a:xfrm>
        </p:grpSpPr>
        <p:sp>
          <p:nvSpPr>
            <p:cNvPr id="6" name="Freeform 6"/>
            <p:cNvSpPr/>
            <p:nvPr/>
          </p:nvSpPr>
          <p:spPr>
            <a:xfrm>
              <a:off x="3220349" y="0"/>
              <a:ext cx="10551701" cy="3770053"/>
            </a:xfrm>
            <a:custGeom>
              <a:avLst/>
              <a:gdLst/>
              <a:ahLst/>
              <a:cxnLst/>
              <a:rect l="l" t="t" r="r" b="b"/>
              <a:pathLst>
                <a:path w="10551701" h="3770053">
                  <a:moveTo>
                    <a:pt x="0" y="0"/>
                  </a:moveTo>
                  <a:lnTo>
                    <a:pt x="10551702" y="0"/>
                  </a:lnTo>
                  <a:lnTo>
                    <a:pt x="10551702" y="3770053"/>
                  </a:lnTo>
                  <a:lnTo>
                    <a:pt x="0" y="377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5047" b="-14040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770053"/>
              <a:ext cx="17263756" cy="8551548"/>
            </a:xfrm>
            <a:custGeom>
              <a:avLst/>
              <a:gdLst/>
              <a:ahLst/>
              <a:cxnLst/>
              <a:rect l="l" t="t" r="r" b="b"/>
              <a:pathLst>
                <a:path w="17263756" h="8551548">
                  <a:moveTo>
                    <a:pt x="0" y="0"/>
                  </a:moveTo>
                  <a:lnTo>
                    <a:pt x="17263756" y="0"/>
                  </a:lnTo>
                  <a:lnTo>
                    <a:pt x="17263756" y="8551549"/>
                  </a:lnTo>
                  <a:lnTo>
                    <a:pt x="0" y="8551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8426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94809" y="7146492"/>
            <a:ext cx="4339370" cy="2635181"/>
          </a:xfrm>
          <a:custGeom>
            <a:avLst/>
            <a:gdLst/>
            <a:ahLst/>
            <a:cxnLst/>
            <a:rect l="l" t="t" r="r" b="b"/>
            <a:pathLst>
              <a:path w="4339370" h="2635181">
                <a:moveTo>
                  <a:pt x="0" y="0"/>
                </a:moveTo>
                <a:lnTo>
                  <a:pt x="4339370" y="0"/>
                </a:lnTo>
                <a:lnTo>
                  <a:pt x="4339370" y="2635182"/>
                </a:lnTo>
                <a:lnTo>
                  <a:pt x="0" y="2635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3200" y="6172200"/>
            <a:ext cx="3740727" cy="4114800"/>
          </a:xfrm>
          <a:custGeom>
            <a:avLst/>
            <a:gdLst/>
            <a:ahLst/>
            <a:cxnLst/>
            <a:rect l="l" t="t" r="r" b="b"/>
            <a:pathLst>
              <a:path w="3740727" h="4114800">
                <a:moveTo>
                  <a:pt x="0" y="0"/>
                </a:moveTo>
                <a:lnTo>
                  <a:pt x="3740727" y="0"/>
                </a:lnTo>
                <a:lnTo>
                  <a:pt x="3740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6904" y="3958252"/>
            <a:ext cx="10719652" cy="3012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51"/>
              </a:lnSpc>
            </a:pPr>
            <a:r>
              <a:rPr lang="en-US" sz="75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ПОДЕМНО-ТРАНСПОРТНА ТЕХНИКА, МОНТИРАНА НА ПЪТНИ ТРАНСПОРТНИ СРЕДСТВА</a:t>
            </a:r>
          </a:p>
        </p:txBody>
      </p:sp>
      <p:pic>
        <p:nvPicPr>
          <p:cNvPr id="11" name="voicertool_audio_Kalina_07.05.2026 г._at_13_33_56_on_May_7th_2026">
            <a:hlinkClick r:id="" action="ppaction://media"/>
            <a:extLst>
              <a:ext uri="{FF2B5EF4-FFF2-40B4-BE49-F238E27FC236}">
                <a16:creationId xmlns:a16="http://schemas.microsoft.com/office/drawing/2014/main" id="{0F2A01AD-4F20-45EB-A031-57DBD3AE9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050000" y="973881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7000">
        <p15:prstTrans prst="fractur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7641" y="92777"/>
            <a:ext cx="12898259" cy="8603285"/>
          </a:xfrm>
          <a:custGeom>
            <a:avLst/>
            <a:gdLst/>
            <a:ahLst/>
            <a:cxnLst/>
            <a:rect l="l" t="t" r="r" b="b"/>
            <a:pathLst>
              <a:path w="12898259" h="8603285">
                <a:moveTo>
                  <a:pt x="12898259" y="0"/>
                </a:moveTo>
                <a:lnTo>
                  <a:pt x="0" y="0"/>
                </a:lnTo>
                <a:lnTo>
                  <a:pt x="0" y="8603285"/>
                </a:lnTo>
                <a:lnTo>
                  <a:pt x="12898259" y="8603285"/>
                </a:lnTo>
                <a:lnTo>
                  <a:pt x="128982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89741" y="0"/>
            <a:ext cx="12898259" cy="8603285"/>
          </a:xfrm>
          <a:custGeom>
            <a:avLst/>
            <a:gdLst/>
            <a:ahLst/>
            <a:cxnLst/>
            <a:rect l="l" t="t" r="r" b="b"/>
            <a:pathLst>
              <a:path w="12898259" h="8603285">
                <a:moveTo>
                  <a:pt x="0" y="0"/>
                </a:moveTo>
                <a:lnTo>
                  <a:pt x="12898259" y="0"/>
                </a:lnTo>
                <a:lnTo>
                  <a:pt x="12898259" y="8603285"/>
                </a:lnTo>
                <a:lnTo>
                  <a:pt x="0" y="8603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43800" y="3092231"/>
            <a:ext cx="10744200" cy="5372100"/>
          </a:xfrm>
          <a:custGeom>
            <a:avLst/>
            <a:gdLst/>
            <a:ahLst/>
            <a:cxnLst/>
            <a:rect l="l" t="t" r="r" b="b"/>
            <a:pathLst>
              <a:path w="10744200" h="5372100">
                <a:moveTo>
                  <a:pt x="0" y="0"/>
                </a:moveTo>
                <a:lnTo>
                  <a:pt x="10744200" y="0"/>
                </a:lnTo>
                <a:lnTo>
                  <a:pt x="10744200" y="5372100"/>
                </a:lnTo>
                <a:lnTo>
                  <a:pt x="0" y="537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3670" y="8156360"/>
            <a:ext cx="20898857" cy="2203879"/>
          </a:xfrm>
          <a:custGeom>
            <a:avLst/>
            <a:gdLst/>
            <a:ahLst/>
            <a:cxnLst/>
            <a:rect l="l" t="t" r="r" b="b"/>
            <a:pathLst>
              <a:path w="20898857" h="2203879">
                <a:moveTo>
                  <a:pt x="0" y="0"/>
                </a:moveTo>
                <a:lnTo>
                  <a:pt x="20898857" y="0"/>
                </a:lnTo>
                <a:lnTo>
                  <a:pt x="20898857" y="2203880"/>
                </a:lnTo>
                <a:lnTo>
                  <a:pt x="0" y="2203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865" y="4394420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1"/>
                </a:lnTo>
                <a:lnTo>
                  <a:pt x="0" y="4069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99595" y="0"/>
            <a:ext cx="12888809" cy="9781608"/>
            <a:chOff x="0" y="0"/>
            <a:chExt cx="17185079" cy="13042143"/>
          </a:xfrm>
        </p:grpSpPr>
        <p:sp>
          <p:nvSpPr>
            <p:cNvPr id="8" name="Freeform 8"/>
            <p:cNvSpPr/>
            <p:nvPr/>
          </p:nvSpPr>
          <p:spPr>
            <a:xfrm>
              <a:off x="6531857" y="0"/>
              <a:ext cx="4641529" cy="3983276"/>
            </a:xfrm>
            <a:custGeom>
              <a:avLst/>
              <a:gdLst/>
              <a:ahLst/>
              <a:cxnLst/>
              <a:rect l="l" t="t" r="r" b="b"/>
              <a:pathLst>
                <a:path w="4641529" h="3983276">
                  <a:moveTo>
                    <a:pt x="0" y="0"/>
                  </a:moveTo>
                  <a:lnTo>
                    <a:pt x="4641529" y="0"/>
                  </a:lnTo>
                  <a:lnTo>
                    <a:pt x="4641529" y="3983276"/>
                  </a:lnTo>
                  <a:lnTo>
                    <a:pt x="0" y="398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3887934"/>
              <a:ext cx="17185079" cy="9154209"/>
              <a:chOff x="0" y="0"/>
              <a:chExt cx="1052304" cy="5605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52304" cy="560545"/>
              </a:xfrm>
              <a:custGeom>
                <a:avLst/>
                <a:gdLst/>
                <a:ahLst/>
                <a:cxnLst/>
                <a:rect l="l" t="t" r="r" b="b"/>
                <a:pathLst>
                  <a:path w="1052304" h="560545">
                    <a:moveTo>
                      <a:pt x="31911" y="0"/>
                    </a:moveTo>
                    <a:lnTo>
                      <a:pt x="1020393" y="0"/>
                    </a:lnTo>
                    <a:cubicBezTo>
                      <a:pt x="1038017" y="0"/>
                      <a:pt x="1052304" y="14287"/>
                      <a:pt x="1052304" y="31911"/>
                    </a:cubicBezTo>
                    <a:lnTo>
                      <a:pt x="1052304" y="528634"/>
                    </a:lnTo>
                    <a:cubicBezTo>
                      <a:pt x="1052304" y="537098"/>
                      <a:pt x="1048942" y="545214"/>
                      <a:pt x="1042957" y="551199"/>
                    </a:cubicBezTo>
                    <a:cubicBezTo>
                      <a:pt x="1036973" y="557183"/>
                      <a:pt x="1028856" y="560545"/>
                      <a:pt x="1020393" y="560545"/>
                    </a:cubicBezTo>
                    <a:lnTo>
                      <a:pt x="31911" y="560545"/>
                    </a:lnTo>
                    <a:cubicBezTo>
                      <a:pt x="23447" y="560545"/>
                      <a:pt x="15331" y="557183"/>
                      <a:pt x="9346" y="551199"/>
                    </a:cubicBezTo>
                    <a:cubicBezTo>
                      <a:pt x="3362" y="545214"/>
                      <a:pt x="0" y="537098"/>
                      <a:pt x="0" y="528634"/>
                    </a:cubicBezTo>
                    <a:lnTo>
                      <a:pt x="0" y="31911"/>
                    </a:lnTo>
                    <a:cubicBezTo>
                      <a:pt x="0" y="23447"/>
                      <a:pt x="3362" y="15331"/>
                      <a:pt x="9346" y="9346"/>
                    </a:cubicBezTo>
                    <a:cubicBezTo>
                      <a:pt x="15331" y="3362"/>
                      <a:pt x="23447" y="0"/>
                      <a:pt x="31911" y="0"/>
                    </a:cubicBezTo>
                    <a:close/>
                  </a:path>
                </a:pathLst>
              </a:custGeom>
              <a:solidFill>
                <a:srgbClr val="F8C64F">
                  <a:alpha val="82745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52304" cy="598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90823" y="4326357"/>
              <a:ext cx="16203432" cy="8277363"/>
              <a:chOff x="0" y="0"/>
              <a:chExt cx="1063434" cy="5432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63434" cy="543245"/>
              </a:xfrm>
              <a:custGeom>
                <a:avLst/>
                <a:gdLst/>
                <a:ahLst/>
                <a:cxnLst/>
                <a:rect l="l" t="t" r="r" b="b"/>
                <a:pathLst>
                  <a:path w="1063434" h="543245">
                    <a:moveTo>
                      <a:pt x="33844" y="0"/>
                    </a:moveTo>
                    <a:lnTo>
                      <a:pt x="1029590" y="0"/>
                    </a:lnTo>
                    <a:cubicBezTo>
                      <a:pt x="1038566" y="0"/>
                      <a:pt x="1047174" y="3566"/>
                      <a:pt x="1053521" y="9913"/>
                    </a:cubicBezTo>
                    <a:cubicBezTo>
                      <a:pt x="1059868" y="16260"/>
                      <a:pt x="1063434" y="24868"/>
                      <a:pt x="1063434" y="33844"/>
                    </a:cubicBezTo>
                    <a:lnTo>
                      <a:pt x="1063434" y="509401"/>
                    </a:lnTo>
                    <a:cubicBezTo>
                      <a:pt x="1063434" y="518377"/>
                      <a:pt x="1059868" y="526985"/>
                      <a:pt x="1053521" y="533332"/>
                    </a:cubicBezTo>
                    <a:cubicBezTo>
                      <a:pt x="1047174" y="539679"/>
                      <a:pt x="1038566" y="543245"/>
                      <a:pt x="1029590" y="543245"/>
                    </a:cubicBezTo>
                    <a:lnTo>
                      <a:pt x="33844" y="543245"/>
                    </a:lnTo>
                    <a:cubicBezTo>
                      <a:pt x="15152" y="543245"/>
                      <a:pt x="0" y="528092"/>
                      <a:pt x="0" y="509401"/>
                    </a:cubicBezTo>
                    <a:lnTo>
                      <a:pt x="0" y="33844"/>
                    </a:lnTo>
                    <a:cubicBezTo>
                      <a:pt x="0" y="24868"/>
                      <a:pt x="3566" y="16260"/>
                      <a:pt x="9913" y="9913"/>
                    </a:cubicBezTo>
                    <a:cubicBezTo>
                      <a:pt x="16260" y="3566"/>
                      <a:pt x="24868" y="0"/>
                      <a:pt x="33844" y="0"/>
                    </a:cubicBezTo>
                    <a:close/>
                  </a:path>
                </a:pathLst>
              </a:custGeom>
              <a:ln w="76200" cap="rnd">
                <a:solidFill>
                  <a:srgbClr val="000000">
                    <a:alpha val="76863"/>
                  </a:srgbClr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063434" cy="5813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3797166" y="4780938"/>
            <a:ext cx="3278997" cy="327899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33333" r="-33333"/>
              </a:stretch>
            </a:blipFill>
            <a:ln w="571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7467065" y="4809691"/>
            <a:ext cx="3278997" cy="327899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 rot="72000">
              <a:off x="-2" y="-2"/>
              <a:ext cx="812804" cy="812804"/>
            </a:xfrm>
            <a:custGeom>
              <a:avLst/>
              <a:gdLst/>
              <a:ahLst/>
              <a:cxnLst/>
              <a:rect l="l" t="t" r="r" b="b"/>
              <a:pathLst>
                <a:path w="812804" h="812804">
                  <a:moveTo>
                    <a:pt x="397891" y="91"/>
                  </a:moveTo>
                  <a:cubicBezTo>
                    <a:pt x="173492" y="4792"/>
                    <a:pt x="-4609" y="190514"/>
                    <a:pt x="91" y="414913"/>
                  </a:cubicBezTo>
                  <a:cubicBezTo>
                    <a:pt x="4792" y="639312"/>
                    <a:pt x="190514" y="817413"/>
                    <a:pt x="414913" y="812713"/>
                  </a:cubicBezTo>
                  <a:cubicBezTo>
                    <a:pt x="639312" y="808012"/>
                    <a:pt x="817413" y="622290"/>
                    <a:pt x="812713" y="397891"/>
                  </a:cubicBezTo>
                  <a:cubicBezTo>
                    <a:pt x="808012" y="173492"/>
                    <a:pt x="622290" y="-4609"/>
                    <a:pt x="397891" y="91"/>
                  </a:cubicBezTo>
                  <a:close/>
                </a:path>
              </a:pathLst>
            </a:custGeom>
            <a:blipFill>
              <a:blip r:embed="rId15"/>
              <a:stretch>
                <a:fillRect l="-5165" r="-30" b="-5196"/>
              </a:stretch>
            </a:blipFill>
            <a:ln w="571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1195813" y="4821789"/>
            <a:ext cx="3266899" cy="326689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16747" r="-16747"/>
              </a:stretch>
            </a:blipFill>
            <a:ln w="571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3295035" y="3812633"/>
            <a:ext cx="11697931" cy="581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</a:pPr>
            <a:r>
              <a:rPr lang="en-US" sz="41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ПРОФЕСИЯ НА БЪДЕЩЕТО – СИЛА, ТЕХНИКА И РЕАЛНИ УМЕНИЯ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62712" y="6098960"/>
            <a:ext cx="2154659" cy="4114800"/>
          </a:xfrm>
          <a:custGeom>
            <a:avLst/>
            <a:gdLst/>
            <a:ahLst/>
            <a:cxnLst/>
            <a:rect l="l" t="t" r="r" b="b"/>
            <a:pathLst>
              <a:path w="2154659" h="4114800">
                <a:moveTo>
                  <a:pt x="0" y="0"/>
                </a:moveTo>
                <a:lnTo>
                  <a:pt x="2154659" y="0"/>
                </a:lnTo>
                <a:lnTo>
                  <a:pt x="2154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3" name="voicertool_audio_Kalina_07.05.2026 г._at_13_36_46_on_May_7th_2026">
            <a:hlinkClick r:id="" action="ppaction://media"/>
            <a:extLst>
              <a:ext uri="{FF2B5EF4-FFF2-40B4-BE49-F238E27FC236}">
                <a16:creationId xmlns:a16="http://schemas.microsoft.com/office/drawing/2014/main" id="{E3084B0C-7481-41B7-B2D2-1C26CB7EE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47156" y="972639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ractur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7641" y="92777"/>
            <a:ext cx="12898259" cy="8603285"/>
          </a:xfrm>
          <a:custGeom>
            <a:avLst/>
            <a:gdLst/>
            <a:ahLst/>
            <a:cxnLst/>
            <a:rect l="l" t="t" r="r" b="b"/>
            <a:pathLst>
              <a:path w="12898259" h="8603285">
                <a:moveTo>
                  <a:pt x="12898259" y="0"/>
                </a:moveTo>
                <a:lnTo>
                  <a:pt x="0" y="0"/>
                </a:lnTo>
                <a:lnTo>
                  <a:pt x="0" y="8603285"/>
                </a:lnTo>
                <a:lnTo>
                  <a:pt x="12898259" y="8603285"/>
                </a:lnTo>
                <a:lnTo>
                  <a:pt x="128982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89741" y="0"/>
            <a:ext cx="12898259" cy="8603285"/>
          </a:xfrm>
          <a:custGeom>
            <a:avLst/>
            <a:gdLst/>
            <a:ahLst/>
            <a:cxnLst/>
            <a:rect l="l" t="t" r="r" b="b"/>
            <a:pathLst>
              <a:path w="12898259" h="8603285">
                <a:moveTo>
                  <a:pt x="0" y="0"/>
                </a:moveTo>
                <a:lnTo>
                  <a:pt x="12898259" y="0"/>
                </a:lnTo>
                <a:lnTo>
                  <a:pt x="12898259" y="8603285"/>
                </a:lnTo>
                <a:lnTo>
                  <a:pt x="0" y="8603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43800" y="3092231"/>
            <a:ext cx="10744200" cy="5372100"/>
          </a:xfrm>
          <a:custGeom>
            <a:avLst/>
            <a:gdLst/>
            <a:ahLst/>
            <a:cxnLst/>
            <a:rect l="l" t="t" r="r" b="b"/>
            <a:pathLst>
              <a:path w="10744200" h="5372100">
                <a:moveTo>
                  <a:pt x="0" y="0"/>
                </a:moveTo>
                <a:lnTo>
                  <a:pt x="10744200" y="0"/>
                </a:lnTo>
                <a:lnTo>
                  <a:pt x="10744200" y="5372100"/>
                </a:lnTo>
                <a:lnTo>
                  <a:pt x="0" y="537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3670" y="8156360"/>
            <a:ext cx="20898857" cy="2203879"/>
          </a:xfrm>
          <a:custGeom>
            <a:avLst/>
            <a:gdLst/>
            <a:ahLst/>
            <a:cxnLst/>
            <a:rect l="l" t="t" r="r" b="b"/>
            <a:pathLst>
              <a:path w="20898857" h="2203879">
                <a:moveTo>
                  <a:pt x="0" y="0"/>
                </a:moveTo>
                <a:lnTo>
                  <a:pt x="20898857" y="0"/>
                </a:lnTo>
                <a:lnTo>
                  <a:pt x="20898857" y="2203880"/>
                </a:lnTo>
                <a:lnTo>
                  <a:pt x="0" y="2203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865" y="4394420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1"/>
                </a:lnTo>
                <a:lnTo>
                  <a:pt x="0" y="4069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99595" y="0"/>
            <a:ext cx="12888809" cy="9781608"/>
            <a:chOff x="0" y="0"/>
            <a:chExt cx="17185079" cy="13042143"/>
          </a:xfrm>
        </p:grpSpPr>
        <p:sp>
          <p:nvSpPr>
            <p:cNvPr id="8" name="Freeform 8"/>
            <p:cNvSpPr/>
            <p:nvPr/>
          </p:nvSpPr>
          <p:spPr>
            <a:xfrm>
              <a:off x="6531857" y="0"/>
              <a:ext cx="4641529" cy="3983276"/>
            </a:xfrm>
            <a:custGeom>
              <a:avLst/>
              <a:gdLst/>
              <a:ahLst/>
              <a:cxnLst/>
              <a:rect l="l" t="t" r="r" b="b"/>
              <a:pathLst>
                <a:path w="4641529" h="3983276">
                  <a:moveTo>
                    <a:pt x="0" y="0"/>
                  </a:moveTo>
                  <a:lnTo>
                    <a:pt x="4641529" y="0"/>
                  </a:lnTo>
                  <a:lnTo>
                    <a:pt x="4641529" y="3983276"/>
                  </a:lnTo>
                  <a:lnTo>
                    <a:pt x="0" y="398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3887934"/>
              <a:ext cx="17185079" cy="9154209"/>
              <a:chOff x="0" y="0"/>
              <a:chExt cx="1052304" cy="5605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52304" cy="560545"/>
              </a:xfrm>
              <a:custGeom>
                <a:avLst/>
                <a:gdLst/>
                <a:ahLst/>
                <a:cxnLst/>
                <a:rect l="l" t="t" r="r" b="b"/>
                <a:pathLst>
                  <a:path w="1052304" h="560545">
                    <a:moveTo>
                      <a:pt x="31911" y="0"/>
                    </a:moveTo>
                    <a:lnTo>
                      <a:pt x="1020393" y="0"/>
                    </a:lnTo>
                    <a:cubicBezTo>
                      <a:pt x="1038017" y="0"/>
                      <a:pt x="1052304" y="14287"/>
                      <a:pt x="1052304" y="31911"/>
                    </a:cubicBezTo>
                    <a:lnTo>
                      <a:pt x="1052304" y="528634"/>
                    </a:lnTo>
                    <a:cubicBezTo>
                      <a:pt x="1052304" y="537098"/>
                      <a:pt x="1048942" y="545214"/>
                      <a:pt x="1042957" y="551199"/>
                    </a:cubicBezTo>
                    <a:cubicBezTo>
                      <a:pt x="1036973" y="557183"/>
                      <a:pt x="1028856" y="560545"/>
                      <a:pt x="1020393" y="560545"/>
                    </a:cubicBezTo>
                    <a:lnTo>
                      <a:pt x="31911" y="560545"/>
                    </a:lnTo>
                    <a:cubicBezTo>
                      <a:pt x="23447" y="560545"/>
                      <a:pt x="15331" y="557183"/>
                      <a:pt x="9346" y="551199"/>
                    </a:cubicBezTo>
                    <a:cubicBezTo>
                      <a:pt x="3362" y="545214"/>
                      <a:pt x="0" y="537098"/>
                      <a:pt x="0" y="528634"/>
                    </a:cubicBezTo>
                    <a:lnTo>
                      <a:pt x="0" y="31911"/>
                    </a:lnTo>
                    <a:cubicBezTo>
                      <a:pt x="0" y="23447"/>
                      <a:pt x="3362" y="15331"/>
                      <a:pt x="9346" y="9346"/>
                    </a:cubicBezTo>
                    <a:cubicBezTo>
                      <a:pt x="15331" y="3362"/>
                      <a:pt x="23447" y="0"/>
                      <a:pt x="31911" y="0"/>
                    </a:cubicBezTo>
                    <a:close/>
                  </a:path>
                </a:pathLst>
              </a:custGeom>
              <a:solidFill>
                <a:srgbClr val="F8C64F">
                  <a:alpha val="82745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52304" cy="598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90823" y="4326357"/>
              <a:ext cx="16203432" cy="8277363"/>
              <a:chOff x="0" y="0"/>
              <a:chExt cx="1063434" cy="5432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63434" cy="543245"/>
              </a:xfrm>
              <a:custGeom>
                <a:avLst/>
                <a:gdLst/>
                <a:ahLst/>
                <a:cxnLst/>
                <a:rect l="l" t="t" r="r" b="b"/>
                <a:pathLst>
                  <a:path w="1063434" h="543245">
                    <a:moveTo>
                      <a:pt x="33844" y="0"/>
                    </a:moveTo>
                    <a:lnTo>
                      <a:pt x="1029590" y="0"/>
                    </a:lnTo>
                    <a:cubicBezTo>
                      <a:pt x="1038566" y="0"/>
                      <a:pt x="1047174" y="3566"/>
                      <a:pt x="1053521" y="9913"/>
                    </a:cubicBezTo>
                    <a:cubicBezTo>
                      <a:pt x="1059868" y="16260"/>
                      <a:pt x="1063434" y="24868"/>
                      <a:pt x="1063434" y="33844"/>
                    </a:cubicBezTo>
                    <a:lnTo>
                      <a:pt x="1063434" y="509401"/>
                    </a:lnTo>
                    <a:cubicBezTo>
                      <a:pt x="1063434" y="518377"/>
                      <a:pt x="1059868" y="526985"/>
                      <a:pt x="1053521" y="533332"/>
                    </a:cubicBezTo>
                    <a:cubicBezTo>
                      <a:pt x="1047174" y="539679"/>
                      <a:pt x="1038566" y="543245"/>
                      <a:pt x="1029590" y="543245"/>
                    </a:cubicBezTo>
                    <a:lnTo>
                      <a:pt x="33844" y="543245"/>
                    </a:lnTo>
                    <a:cubicBezTo>
                      <a:pt x="15152" y="543245"/>
                      <a:pt x="0" y="528092"/>
                      <a:pt x="0" y="509401"/>
                    </a:cubicBezTo>
                    <a:lnTo>
                      <a:pt x="0" y="33844"/>
                    </a:lnTo>
                    <a:cubicBezTo>
                      <a:pt x="0" y="24868"/>
                      <a:pt x="3566" y="16260"/>
                      <a:pt x="9913" y="9913"/>
                    </a:cubicBezTo>
                    <a:cubicBezTo>
                      <a:pt x="16260" y="3566"/>
                      <a:pt x="24868" y="0"/>
                      <a:pt x="33844" y="0"/>
                    </a:cubicBezTo>
                    <a:close/>
                  </a:path>
                </a:pathLst>
              </a:custGeom>
              <a:ln w="76200" cap="rnd">
                <a:solidFill>
                  <a:srgbClr val="000000">
                    <a:alpha val="76863"/>
                  </a:srgbClr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063434" cy="5813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462712" y="6098960"/>
            <a:ext cx="2154659" cy="4114800"/>
          </a:xfrm>
          <a:custGeom>
            <a:avLst/>
            <a:gdLst/>
            <a:ahLst/>
            <a:cxnLst/>
            <a:rect l="l" t="t" r="r" b="b"/>
            <a:pathLst>
              <a:path w="2154659" h="4114800">
                <a:moveTo>
                  <a:pt x="0" y="0"/>
                </a:moveTo>
                <a:lnTo>
                  <a:pt x="2154659" y="0"/>
                </a:lnTo>
                <a:lnTo>
                  <a:pt x="2154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61181" y="5839130"/>
            <a:ext cx="3742302" cy="283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400" lvl="1" indent="-288700" algn="ctr">
              <a:lnSpc>
                <a:spcPts val="3744"/>
              </a:lnSpc>
              <a:spcBef>
                <a:spcPct val="0"/>
              </a:spcBef>
              <a:buFont typeface="Arial"/>
              <a:buChar char="•"/>
            </a:pPr>
            <a:r>
              <a:rPr lang="bg-BG" sz="2674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Свидетелство за управление на моторно превозно средство</a:t>
            </a:r>
          </a:p>
          <a:p>
            <a:pPr marL="288700" lvl="1" algn="ctr">
              <a:lnSpc>
                <a:spcPts val="3744"/>
              </a:lnSpc>
              <a:spcBef>
                <a:spcPct val="0"/>
              </a:spcBef>
            </a:pPr>
            <a:r>
              <a:rPr lang="bg-BG" sz="2674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Категория В</a:t>
            </a:r>
            <a:endParaRPr lang="en-US" sz="2674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3744"/>
              </a:lnSpc>
              <a:spcBef>
                <a:spcPct val="0"/>
              </a:spcBef>
            </a:pPr>
            <a:endParaRPr lang="en-US" sz="2674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367245" y="4930814"/>
            <a:ext cx="1994971" cy="89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  <a:spcBef>
                <a:spcPct val="0"/>
              </a:spcBef>
            </a:pPr>
            <a:r>
              <a:rPr lang="en-US" sz="5236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92400" y="4896124"/>
            <a:ext cx="1994971" cy="89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  <a:spcBef>
                <a:spcPct val="0"/>
              </a:spcBef>
            </a:pPr>
            <a:r>
              <a:rPr lang="en-US" sz="5236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25724" y="5873740"/>
            <a:ext cx="4155950" cy="283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400" lvl="1" indent="-288700" algn="ctr">
              <a:lnSpc>
                <a:spcPts val="3744"/>
              </a:lnSpc>
              <a:spcBef>
                <a:spcPct val="0"/>
              </a:spcBef>
              <a:buFont typeface="Arial"/>
              <a:buChar char="•"/>
            </a:pPr>
            <a:r>
              <a:rPr lang="bg-BG" sz="2674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Свидетелство за управление на моторно превозно средство</a:t>
            </a:r>
          </a:p>
          <a:p>
            <a:pPr marL="288700" lvl="1" algn="ctr">
              <a:lnSpc>
                <a:spcPts val="3744"/>
              </a:lnSpc>
              <a:spcBef>
                <a:spcPct val="0"/>
              </a:spcBef>
            </a:pPr>
            <a:r>
              <a:rPr lang="bg-BG" sz="2674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Категория С</a:t>
            </a:r>
            <a:endParaRPr lang="en-US" sz="2674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3744"/>
              </a:lnSpc>
              <a:spcBef>
                <a:spcPct val="0"/>
              </a:spcBef>
            </a:pPr>
            <a:endParaRPr lang="en-US" sz="2674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pic>
        <p:nvPicPr>
          <p:cNvPr id="24" name="voicertool_audio_Kalina_08.05.2026 г._at_10_13_32_on_May_8th_2026">
            <a:hlinkClick r:id="" action="ppaction://media"/>
            <a:extLst>
              <a:ext uri="{FF2B5EF4-FFF2-40B4-BE49-F238E27FC236}">
                <a16:creationId xmlns:a16="http://schemas.microsoft.com/office/drawing/2014/main" id="{81688968-EDBE-48B4-B21B-2BB5BA4D9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25234" y="953792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ractur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3319"/>
            <a:ext cx="18288000" cy="9723681"/>
          </a:xfrm>
          <a:custGeom>
            <a:avLst/>
            <a:gdLst/>
            <a:ahLst/>
            <a:cxnLst/>
            <a:rect l="l" t="t" r="r" b="b"/>
            <a:pathLst>
              <a:path w="18288000" h="9723681">
                <a:moveTo>
                  <a:pt x="0" y="0"/>
                </a:moveTo>
                <a:lnTo>
                  <a:pt x="18288000" y="0"/>
                </a:lnTo>
                <a:lnTo>
                  <a:pt x="18288000" y="9723681"/>
                </a:lnTo>
                <a:lnTo>
                  <a:pt x="0" y="972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03670" y="8156360"/>
            <a:ext cx="20898857" cy="2203879"/>
          </a:xfrm>
          <a:custGeom>
            <a:avLst/>
            <a:gdLst/>
            <a:ahLst/>
            <a:cxnLst/>
            <a:rect l="l" t="t" r="r" b="b"/>
            <a:pathLst>
              <a:path w="20898857" h="2203879">
                <a:moveTo>
                  <a:pt x="0" y="0"/>
                </a:moveTo>
                <a:lnTo>
                  <a:pt x="20898857" y="0"/>
                </a:lnTo>
                <a:lnTo>
                  <a:pt x="20898857" y="2203880"/>
                </a:lnTo>
                <a:lnTo>
                  <a:pt x="0" y="2203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73718" y="1117656"/>
            <a:ext cx="6091918" cy="7546295"/>
          </a:xfrm>
          <a:custGeom>
            <a:avLst/>
            <a:gdLst/>
            <a:ahLst/>
            <a:cxnLst/>
            <a:rect l="l" t="t" r="r" b="b"/>
            <a:pathLst>
              <a:path w="6091918" h="7546295">
                <a:moveTo>
                  <a:pt x="0" y="0"/>
                </a:moveTo>
                <a:lnTo>
                  <a:pt x="6091918" y="0"/>
                </a:lnTo>
                <a:lnTo>
                  <a:pt x="6091918" y="7546295"/>
                </a:lnTo>
                <a:lnTo>
                  <a:pt x="0" y="7546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9757" y="7200900"/>
            <a:ext cx="2815175" cy="1774733"/>
          </a:xfrm>
          <a:custGeom>
            <a:avLst/>
            <a:gdLst/>
            <a:ahLst/>
            <a:cxnLst/>
            <a:rect l="l" t="t" r="r" b="b"/>
            <a:pathLst>
              <a:path w="2815175" h="1774733">
                <a:moveTo>
                  <a:pt x="0" y="0"/>
                </a:moveTo>
                <a:lnTo>
                  <a:pt x="2815175" y="0"/>
                </a:lnTo>
                <a:lnTo>
                  <a:pt x="2815175" y="1774733"/>
                </a:lnTo>
                <a:lnTo>
                  <a:pt x="0" y="1774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2905576"/>
            <a:ext cx="9144000" cy="5787390"/>
          </a:xfrm>
          <a:custGeom>
            <a:avLst/>
            <a:gdLst/>
            <a:ahLst/>
            <a:cxnLst/>
            <a:rect l="l" t="t" r="r" b="b"/>
            <a:pathLst>
              <a:path w="9144000" h="5787390">
                <a:moveTo>
                  <a:pt x="9144000" y="0"/>
                </a:moveTo>
                <a:lnTo>
                  <a:pt x="0" y="0"/>
                </a:lnTo>
                <a:lnTo>
                  <a:pt x="0" y="5787390"/>
                </a:lnTo>
                <a:lnTo>
                  <a:pt x="9144000" y="578739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87832" y="4860833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99595" y="0"/>
            <a:ext cx="12888809" cy="9781608"/>
            <a:chOff x="0" y="0"/>
            <a:chExt cx="17185079" cy="13042143"/>
          </a:xfrm>
        </p:grpSpPr>
        <p:sp>
          <p:nvSpPr>
            <p:cNvPr id="9" name="Freeform 9"/>
            <p:cNvSpPr/>
            <p:nvPr/>
          </p:nvSpPr>
          <p:spPr>
            <a:xfrm>
              <a:off x="6531857" y="0"/>
              <a:ext cx="4641529" cy="3983276"/>
            </a:xfrm>
            <a:custGeom>
              <a:avLst/>
              <a:gdLst/>
              <a:ahLst/>
              <a:cxnLst/>
              <a:rect l="l" t="t" r="r" b="b"/>
              <a:pathLst>
                <a:path w="4641529" h="3983276">
                  <a:moveTo>
                    <a:pt x="0" y="0"/>
                  </a:moveTo>
                  <a:lnTo>
                    <a:pt x="4641529" y="0"/>
                  </a:lnTo>
                  <a:lnTo>
                    <a:pt x="4641529" y="3983276"/>
                  </a:lnTo>
                  <a:lnTo>
                    <a:pt x="0" y="398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0" y="3887934"/>
              <a:ext cx="17185079" cy="9154209"/>
              <a:chOff x="0" y="0"/>
              <a:chExt cx="1052304" cy="56054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52304" cy="560545"/>
              </a:xfrm>
              <a:custGeom>
                <a:avLst/>
                <a:gdLst/>
                <a:ahLst/>
                <a:cxnLst/>
                <a:rect l="l" t="t" r="r" b="b"/>
                <a:pathLst>
                  <a:path w="1052304" h="560545">
                    <a:moveTo>
                      <a:pt x="31911" y="0"/>
                    </a:moveTo>
                    <a:lnTo>
                      <a:pt x="1020393" y="0"/>
                    </a:lnTo>
                    <a:cubicBezTo>
                      <a:pt x="1038017" y="0"/>
                      <a:pt x="1052304" y="14287"/>
                      <a:pt x="1052304" y="31911"/>
                    </a:cubicBezTo>
                    <a:lnTo>
                      <a:pt x="1052304" y="528634"/>
                    </a:lnTo>
                    <a:cubicBezTo>
                      <a:pt x="1052304" y="537098"/>
                      <a:pt x="1048942" y="545214"/>
                      <a:pt x="1042957" y="551199"/>
                    </a:cubicBezTo>
                    <a:cubicBezTo>
                      <a:pt x="1036973" y="557183"/>
                      <a:pt x="1028856" y="560545"/>
                      <a:pt x="1020393" y="560545"/>
                    </a:cubicBezTo>
                    <a:lnTo>
                      <a:pt x="31911" y="560545"/>
                    </a:lnTo>
                    <a:cubicBezTo>
                      <a:pt x="23447" y="560545"/>
                      <a:pt x="15331" y="557183"/>
                      <a:pt x="9346" y="551199"/>
                    </a:cubicBezTo>
                    <a:cubicBezTo>
                      <a:pt x="3362" y="545214"/>
                      <a:pt x="0" y="537098"/>
                      <a:pt x="0" y="528634"/>
                    </a:cubicBezTo>
                    <a:lnTo>
                      <a:pt x="0" y="31911"/>
                    </a:lnTo>
                    <a:cubicBezTo>
                      <a:pt x="0" y="23447"/>
                      <a:pt x="3362" y="15331"/>
                      <a:pt x="9346" y="9346"/>
                    </a:cubicBezTo>
                    <a:cubicBezTo>
                      <a:pt x="15331" y="3362"/>
                      <a:pt x="23447" y="0"/>
                      <a:pt x="31911" y="0"/>
                    </a:cubicBezTo>
                    <a:close/>
                  </a:path>
                </a:pathLst>
              </a:custGeom>
              <a:solidFill>
                <a:srgbClr val="F8C64F">
                  <a:alpha val="82745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52304" cy="598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90823" y="4326357"/>
              <a:ext cx="16203432" cy="8277363"/>
              <a:chOff x="0" y="0"/>
              <a:chExt cx="1063434" cy="54324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63434" cy="543245"/>
              </a:xfrm>
              <a:custGeom>
                <a:avLst/>
                <a:gdLst/>
                <a:ahLst/>
                <a:cxnLst/>
                <a:rect l="l" t="t" r="r" b="b"/>
                <a:pathLst>
                  <a:path w="1063434" h="543245">
                    <a:moveTo>
                      <a:pt x="33844" y="0"/>
                    </a:moveTo>
                    <a:lnTo>
                      <a:pt x="1029590" y="0"/>
                    </a:lnTo>
                    <a:cubicBezTo>
                      <a:pt x="1038566" y="0"/>
                      <a:pt x="1047174" y="3566"/>
                      <a:pt x="1053521" y="9913"/>
                    </a:cubicBezTo>
                    <a:cubicBezTo>
                      <a:pt x="1059868" y="16260"/>
                      <a:pt x="1063434" y="24868"/>
                      <a:pt x="1063434" y="33844"/>
                    </a:cubicBezTo>
                    <a:lnTo>
                      <a:pt x="1063434" y="509401"/>
                    </a:lnTo>
                    <a:cubicBezTo>
                      <a:pt x="1063434" y="518377"/>
                      <a:pt x="1059868" y="526985"/>
                      <a:pt x="1053521" y="533332"/>
                    </a:cubicBezTo>
                    <a:cubicBezTo>
                      <a:pt x="1047174" y="539679"/>
                      <a:pt x="1038566" y="543245"/>
                      <a:pt x="1029590" y="543245"/>
                    </a:cubicBezTo>
                    <a:lnTo>
                      <a:pt x="33844" y="543245"/>
                    </a:lnTo>
                    <a:cubicBezTo>
                      <a:pt x="15152" y="543245"/>
                      <a:pt x="0" y="528092"/>
                      <a:pt x="0" y="509401"/>
                    </a:cubicBezTo>
                    <a:lnTo>
                      <a:pt x="0" y="33844"/>
                    </a:lnTo>
                    <a:cubicBezTo>
                      <a:pt x="0" y="24868"/>
                      <a:pt x="3566" y="16260"/>
                      <a:pt x="9913" y="9913"/>
                    </a:cubicBezTo>
                    <a:cubicBezTo>
                      <a:pt x="16260" y="3566"/>
                      <a:pt x="24868" y="0"/>
                      <a:pt x="33844" y="0"/>
                    </a:cubicBezTo>
                    <a:close/>
                  </a:path>
                </a:pathLst>
              </a:custGeom>
              <a:ln w="76200" cap="rnd">
                <a:solidFill>
                  <a:srgbClr val="000000">
                    <a:alpha val="76863"/>
                  </a:srgbClr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063434" cy="5813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4578394" y="6918233"/>
            <a:ext cx="3387243" cy="3368767"/>
          </a:xfrm>
          <a:custGeom>
            <a:avLst/>
            <a:gdLst/>
            <a:ahLst/>
            <a:cxnLst/>
            <a:rect l="l" t="t" r="r" b="b"/>
            <a:pathLst>
              <a:path w="3387243" h="3368767">
                <a:moveTo>
                  <a:pt x="0" y="0"/>
                </a:moveTo>
                <a:lnTo>
                  <a:pt x="3387242" y="0"/>
                </a:lnTo>
                <a:lnTo>
                  <a:pt x="3387242" y="3368767"/>
                </a:lnTo>
                <a:lnTo>
                  <a:pt x="0" y="3368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00005" y="5368010"/>
            <a:ext cx="7110647" cy="409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Строителни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фирми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Транспортни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компании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Логистични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бази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и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складове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Индустриални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предприятия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Сервизи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и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ремонтни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бази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Енергетика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горско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стопанство</a:t>
            </a:r>
            <a:r>
              <a:rPr lang="en-US" sz="2899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и </a:t>
            </a:r>
            <a:r>
              <a:rPr lang="en-US" sz="2899" dirty="0" err="1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търговия</a:t>
            </a: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67907" y="3834137"/>
            <a:ext cx="11795311" cy="108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8"/>
              </a:lnSpc>
            </a:pPr>
            <a:r>
              <a:rPr lang="en-US" sz="7891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КЪДЕ МОЖЕШ ДА СЕ РЕАЛИЗИРАШ?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00836" y="5015343"/>
            <a:ext cx="4917799" cy="4370107"/>
          </a:xfrm>
          <a:prstGeom prst="rect">
            <a:avLst/>
          </a:prstGeom>
        </p:spPr>
      </p:pic>
      <p:pic>
        <p:nvPicPr>
          <p:cNvPr id="20" name="voicertool_audio_Kalina_07.05.2026 г._at_14_09_38_on_May_7th_2026">
            <a:hlinkClick r:id="" action="ppaction://media"/>
            <a:extLst>
              <a:ext uri="{FF2B5EF4-FFF2-40B4-BE49-F238E27FC236}">
                <a16:creationId xmlns:a16="http://schemas.microsoft.com/office/drawing/2014/main" id="{E9EB47AE-5AE4-4DB7-A8C2-56ADCBA18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045305" y="975303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fractur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58400" y="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3670" y="8156360"/>
            <a:ext cx="20898857" cy="2203879"/>
          </a:xfrm>
          <a:custGeom>
            <a:avLst/>
            <a:gdLst/>
            <a:ahLst/>
            <a:cxnLst/>
            <a:rect l="l" t="t" r="r" b="b"/>
            <a:pathLst>
              <a:path w="20898857" h="2203879">
                <a:moveTo>
                  <a:pt x="0" y="0"/>
                </a:moveTo>
                <a:lnTo>
                  <a:pt x="20898857" y="0"/>
                </a:lnTo>
                <a:lnTo>
                  <a:pt x="20898857" y="2203880"/>
                </a:lnTo>
                <a:lnTo>
                  <a:pt x="0" y="2203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71850" y="-593945"/>
            <a:ext cx="12947817" cy="9241201"/>
            <a:chOff x="0" y="0"/>
            <a:chExt cx="17263756" cy="12321602"/>
          </a:xfrm>
        </p:grpSpPr>
        <p:sp>
          <p:nvSpPr>
            <p:cNvPr id="6" name="Freeform 6"/>
            <p:cNvSpPr/>
            <p:nvPr/>
          </p:nvSpPr>
          <p:spPr>
            <a:xfrm>
              <a:off x="3220349" y="0"/>
              <a:ext cx="10551701" cy="3770053"/>
            </a:xfrm>
            <a:custGeom>
              <a:avLst/>
              <a:gdLst/>
              <a:ahLst/>
              <a:cxnLst/>
              <a:rect l="l" t="t" r="r" b="b"/>
              <a:pathLst>
                <a:path w="10551701" h="3770053">
                  <a:moveTo>
                    <a:pt x="0" y="0"/>
                  </a:moveTo>
                  <a:lnTo>
                    <a:pt x="10551702" y="0"/>
                  </a:lnTo>
                  <a:lnTo>
                    <a:pt x="10551702" y="3770053"/>
                  </a:lnTo>
                  <a:lnTo>
                    <a:pt x="0" y="377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5047" b="-14040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770053"/>
              <a:ext cx="17263756" cy="8551548"/>
            </a:xfrm>
            <a:custGeom>
              <a:avLst/>
              <a:gdLst/>
              <a:ahLst/>
              <a:cxnLst/>
              <a:rect l="l" t="t" r="r" b="b"/>
              <a:pathLst>
                <a:path w="17263756" h="8551548">
                  <a:moveTo>
                    <a:pt x="0" y="0"/>
                  </a:moveTo>
                  <a:lnTo>
                    <a:pt x="17263756" y="0"/>
                  </a:lnTo>
                  <a:lnTo>
                    <a:pt x="17263756" y="8551549"/>
                  </a:lnTo>
                  <a:lnTo>
                    <a:pt x="0" y="8551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8426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94809" y="7146492"/>
            <a:ext cx="4339370" cy="2635181"/>
          </a:xfrm>
          <a:custGeom>
            <a:avLst/>
            <a:gdLst/>
            <a:ahLst/>
            <a:cxnLst/>
            <a:rect l="l" t="t" r="r" b="b"/>
            <a:pathLst>
              <a:path w="4339370" h="2635181">
                <a:moveTo>
                  <a:pt x="0" y="0"/>
                </a:moveTo>
                <a:lnTo>
                  <a:pt x="4339370" y="0"/>
                </a:lnTo>
                <a:lnTo>
                  <a:pt x="4339370" y="2635182"/>
                </a:lnTo>
                <a:lnTo>
                  <a:pt x="0" y="26351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3200" y="6172200"/>
            <a:ext cx="3740727" cy="4114800"/>
          </a:xfrm>
          <a:custGeom>
            <a:avLst/>
            <a:gdLst/>
            <a:ahLst/>
            <a:cxnLst/>
            <a:rect l="l" t="t" r="r" b="b"/>
            <a:pathLst>
              <a:path w="3740727" h="4114800">
                <a:moveTo>
                  <a:pt x="0" y="0"/>
                </a:moveTo>
                <a:lnTo>
                  <a:pt x="3740727" y="0"/>
                </a:lnTo>
                <a:lnTo>
                  <a:pt x="3740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09465" y="3847028"/>
            <a:ext cx="10872587" cy="357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ТВОЕТО БЪДЕЩЕ ЗАПОЧВА ТУК!</a:t>
            </a:r>
          </a:p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Избери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професия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която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движи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света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–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буквално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.</a:t>
            </a:r>
          </a:p>
          <a:p>
            <a:pPr algn="ctr">
              <a:lnSpc>
                <a:spcPts val="4997"/>
              </a:lnSpc>
            </a:pP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Стани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специалист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без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който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нито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строителството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нито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индустрията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могат</a:t>
            </a:r>
            <a:r>
              <a:rPr lang="en-US" sz="4899" dirty="0">
                <a:solidFill>
                  <a:srgbClr val="000000"/>
                </a:solidFill>
                <a:latin typeface="Sugo Display"/>
                <a:ea typeface="Sugo Display"/>
                <a:cs typeface="Sugo Display"/>
                <a:sym typeface="Sugo Display"/>
              </a:rPr>
              <a:t>!</a:t>
            </a:r>
          </a:p>
          <a:p>
            <a:pPr algn="ctr">
              <a:lnSpc>
                <a:spcPts val="3264"/>
              </a:lnSpc>
            </a:pPr>
            <a:endParaRPr lang="en-US" sz="4899" dirty="0">
              <a:solidFill>
                <a:srgbClr val="000000"/>
              </a:solidFill>
              <a:latin typeface="Sugo Display"/>
              <a:ea typeface="Sugo Display"/>
              <a:cs typeface="Sugo Display"/>
              <a:sym typeface="Sugo Display"/>
            </a:endParaRPr>
          </a:p>
        </p:txBody>
      </p:sp>
      <p:pic>
        <p:nvPicPr>
          <p:cNvPr id="11" name="voicertool_audio_Kalina_07.05.2026 г._at_14_11_56_on_May_7th_2026">
            <a:hlinkClick r:id="" action="ppaction://media"/>
            <a:extLst>
              <a:ext uri="{FF2B5EF4-FFF2-40B4-BE49-F238E27FC236}">
                <a16:creationId xmlns:a16="http://schemas.microsoft.com/office/drawing/2014/main" id="{09F89F0E-061F-4911-AD04-F21CF4442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50000" y="97530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35859" y="814074"/>
            <a:ext cx="2016982" cy="2016982"/>
          </a:xfrm>
          <a:custGeom>
            <a:avLst/>
            <a:gdLst/>
            <a:ahLst/>
            <a:cxnLst/>
            <a:rect l="l" t="t" r="r" b="b"/>
            <a:pathLst>
              <a:path w="2016982" h="2016982">
                <a:moveTo>
                  <a:pt x="0" y="0"/>
                </a:moveTo>
                <a:lnTo>
                  <a:pt x="2016982" y="0"/>
                </a:lnTo>
                <a:lnTo>
                  <a:pt x="2016982" y="2016982"/>
                </a:lnTo>
                <a:lnTo>
                  <a:pt x="0" y="2016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6234341" y="-343578"/>
            <a:ext cx="2049919" cy="4114800"/>
          </a:xfrm>
          <a:custGeom>
            <a:avLst/>
            <a:gdLst/>
            <a:ahLst/>
            <a:cxnLst/>
            <a:rect l="l" t="t" r="r" b="b"/>
            <a:pathLst>
              <a:path w="2049919" h="4114800">
                <a:moveTo>
                  <a:pt x="0" y="4114800"/>
                </a:moveTo>
                <a:lnTo>
                  <a:pt x="2049918" y="4114800"/>
                </a:lnTo>
                <a:lnTo>
                  <a:pt x="204991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30921" y="5950706"/>
            <a:ext cx="2518834" cy="3120177"/>
          </a:xfrm>
          <a:custGeom>
            <a:avLst/>
            <a:gdLst/>
            <a:ahLst/>
            <a:cxnLst/>
            <a:rect l="l" t="t" r="r" b="b"/>
            <a:pathLst>
              <a:path w="2518834" h="3120177">
                <a:moveTo>
                  <a:pt x="0" y="0"/>
                </a:moveTo>
                <a:lnTo>
                  <a:pt x="2518834" y="0"/>
                </a:lnTo>
                <a:lnTo>
                  <a:pt x="2518834" y="3120177"/>
                </a:lnTo>
                <a:lnTo>
                  <a:pt x="0" y="312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86100" y="8295773"/>
            <a:ext cx="4114800" cy="2008368"/>
          </a:xfrm>
          <a:custGeom>
            <a:avLst/>
            <a:gdLst/>
            <a:ahLst/>
            <a:cxnLst/>
            <a:rect l="l" t="t" r="r" b="b"/>
            <a:pathLst>
              <a:path w="4114800" h="2008368">
                <a:moveTo>
                  <a:pt x="0" y="0"/>
                </a:moveTo>
                <a:lnTo>
                  <a:pt x="4114800" y="0"/>
                </a:lnTo>
                <a:lnTo>
                  <a:pt x="4114800" y="2008368"/>
                </a:lnTo>
                <a:lnTo>
                  <a:pt x="0" y="2008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04882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219067" y="-134093"/>
            <a:ext cx="1971579" cy="2066933"/>
          </a:xfrm>
          <a:custGeom>
            <a:avLst/>
            <a:gdLst/>
            <a:ahLst/>
            <a:cxnLst/>
            <a:rect l="l" t="t" r="r" b="b"/>
            <a:pathLst>
              <a:path w="1971579" h="2066933">
                <a:moveTo>
                  <a:pt x="0" y="0"/>
                </a:moveTo>
                <a:lnTo>
                  <a:pt x="1971578" y="0"/>
                </a:lnTo>
                <a:lnTo>
                  <a:pt x="1971578" y="2066933"/>
                </a:lnTo>
                <a:lnTo>
                  <a:pt x="0" y="206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885" t="-99077" r="-10782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04515" y="3184904"/>
            <a:ext cx="8457320" cy="363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МЕБЕЛНО ПРОИЗВОДСТВО И РЕСТАВРАЦИЯ</a:t>
            </a:r>
          </a:p>
          <a:p>
            <a:pPr algn="l">
              <a:lnSpc>
                <a:spcPts val="6800"/>
              </a:lnSpc>
            </a:pPr>
            <a:endParaRPr lang="en-US" sz="6800" spc="-374" dirty="0">
              <a:solidFill>
                <a:srgbClr val="FFFFFF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09806" y="8703599"/>
            <a:ext cx="2045509" cy="970159"/>
          </a:xfrm>
          <a:custGeom>
            <a:avLst/>
            <a:gdLst/>
            <a:ahLst/>
            <a:cxnLst/>
            <a:rect l="l" t="t" r="r" b="b"/>
            <a:pathLst>
              <a:path w="2045509" h="970159">
                <a:moveTo>
                  <a:pt x="0" y="0"/>
                </a:moveTo>
                <a:lnTo>
                  <a:pt x="2045508" y="0"/>
                </a:lnTo>
                <a:lnTo>
                  <a:pt x="2045508" y="970160"/>
                </a:lnTo>
                <a:lnTo>
                  <a:pt x="0" y="970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1162" t="-107014" b="-21712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09806" y="9634200"/>
            <a:ext cx="2045509" cy="2008368"/>
          </a:xfrm>
          <a:custGeom>
            <a:avLst/>
            <a:gdLst/>
            <a:ahLst/>
            <a:cxnLst/>
            <a:rect l="l" t="t" r="r" b="b"/>
            <a:pathLst>
              <a:path w="2045509" h="2008368">
                <a:moveTo>
                  <a:pt x="0" y="0"/>
                </a:moveTo>
                <a:lnTo>
                  <a:pt x="2045508" y="0"/>
                </a:lnTo>
                <a:lnTo>
                  <a:pt x="2045508" y="2008368"/>
                </a:lnTo>
                <a:lnTo>
                  <a:pt x="0" y="2008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162" b="-10488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37888" y="9001034"/>
            <a:ext cx="1004184" cy="1004184"/>
          </a:xfrm>
          <a:custGeom>
            <a:avLst/>
            <a:gdLst/>
            <a:ahLst/>
            <a:cxnLst/>
            <a:rect l="l" t="t" r="r" b="b"/>
            <a:pathLst>
              <a:path w="1004184" h="1004184">
                <a:moveTo>
                  <a:pt x="0" y="0"/>
                </a:moveTo>
                <a:lnTo>
                  <a:pt x="1004184" y="0"/>
                </a:lnTo>
                <a:lnTo>
                  <a:pt x="1004184" y="1004184"/>
                </a:lnTo>
                <a:lnTo>
                  <a:pt x="0" y="1004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 flipH="1">
            <a:off x="1153099" y="3390900"/>
            <a:ext cx="0" cy="212643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98E36A8-98CA-4D45-B773-56D3B83DEF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08" y="2343375"/>
            <a:ext cx="7362052" cy="5543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voicertool_audio_Kalina_08.05.2026 г._at_08_11_33_on_May_8th_2026">
            <a:hlinkClick r:id="" action="ppaction://media"/>
            <a:extLst>
              <a:ext uri="{FF2B5EF4-FFF2-40B4-BE49-F238E27FC236}">
                <a16:creationId xmlns:a16="http://schemas.microsoft.com/office/drawing/2014/main" id="{AFBEA3E7-C6DC-4FF9-A916-362008EF2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55360" y="97615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658600" y="5524500"/>
            <a:ext cx="6414784" cy="4077787"/>
            <a:chOff x="0" y="0"/>
            <a:chExt cx="1585926" cy="8831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5926" cy="883132"/>
            </a:xfrm>
            <a:custGeom>
              <a:avLst/>
              <a:gdLst/>
              <a:ahLst/>
              <a:cxnLst/>
              <a:rect l="l" t="t" r="r" b="b"/>
              <a:pathLst>
                <a:path w="1585926" h="883132">
                  <a:moveTo>
                    <a:pt x="36351" y="0"/>
                  </a:moveTo>
                  <a:lnTo>
                    <a:pt x="1549575" y="0"/>
                  </a:lnTo>
                  <a:cubicBezTo>
                    <a:pt x="1569651" y="0"/>
                    <a:pt x="1585926" y="16275"/>
                    <a:pt x="1585926" y="36351"/>
                  </a:cubicBezTo>
                  <a:lnTo>
                    <a:pt x="1585926" y="846781"/>
                  </a:lnTo>
                  <a:cubicBezTo>
                    <a:pt x="1585926" y="856422"/>
                    <a:pt x="1582096" y="865668"/>
                    <a:pt x="1575279" y="872485"/>
                  </a:cubicBezTo>
                  <a:cubicBezTo>
                    <a:pt x="1568462" y="879302"/>
                    <a:pt x="1559216" y="883132"/>
                    <a:pt x="1549575" y="883132"/>
                  </a:cubicBezTo>
                  <a:lnTo>
                    <a:pt x="36351" y="883132"/>
                  </a:lnTo>
                  <a:cubicBezTo>
                    <a:pt x="26710" y="883132"/>
                    <a:pt x="17464" y="879302"/>
                    <a:pt x="10647" y="872485"/>
                  </a:cubicBezTo>
                  <a:cubicBezTo>
                    <a:pt x="3830" y="865668"/>
                    <a:pt x="0" y="856422"/>
                    <a:pt x="0" y="846781"/>
                  </a:cubicBezTo>
                  <a:lnTo>
                    <a:pt x="0" y="36351"/>
                  </a:lnTo>
                  <a:cubicBezTo>
                    <a:pt x="0" y="26710"/>
                    <a:pt x="3830" y="17464"/>
                    <a:pt x="10647" y="10647"/>
                  </a:cubicBezTo>
                  <a:cubicBezTo>
                    <a:pt x="17464" y="3830"/>
                    <a:pt x="26710" y="0"/>
                    <a:pt x="3635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85926" cy="930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3605" y="88222"/>
            <a:ext cx="2434843" cy="2493788"/>
          </a:xfrm>
          <a:custGeom>
            <a:avLst/>
            <a:gdLst/>
            <a:ahLst/>
            <a:cxnLst/>
            <a:rect l="l" t="t" r="r" b="b"/>
            <a:pathLst>
              <a:path w="2434843" h="2493788">
                <a:moveTo>
                  <a:pt x="0" y="0"/>
                </a:moveTo>
                <a:lnTo>
                  <a:pt x="2434843" y="0"/>
                </a:lnTo>
                <a:lnTo>
                  <a:pt x="2434843" y="2493787"/>
                </a:lnTo>
                <a:lnTo>
                  <a:pt x="0" y="2493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8247049"/>
            <a:ext cx="1971579" cy="2066933"/>
          </a:xfrm>
          <a:custGeom>
            <a:avLst/>
            <a:gdLst/>
            <a:ahLst/>
            <a:cxnLst/>
            <a:rect l="l" t="t" r="r" b="b"/>
            <a:pathLst>
              <a:path w="1971579" h="2066933">
                <a:moveTo>
                  <a:pt x="0" y="0"/>
                </a:moveTo>
                <a:lnTo>
                  <a:pt x="1971579" y="0"/>
                </a:lnTo>
                <a:lnTo>
                  <a:pt x="1971579" y="2066933"/>
                </a:lnTo>
                <a:lnTo>
                  <a:pt x="0" y="206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85" t="-99077" r="-10782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1156" y="-572127"/>
            <a:ext cx="1316521" cy="1316521"/>
          </a:xfrm>
          <a:custGeom>
            <a:avLst/>
            <a:gdLst/>
            <a:ahLst/>
            <a:cxnLst/>
            <a:rect l="l" t="t" r="r" b="b"/>
            <a:pathLst>
              <a:path w="1316521" h="1316521">
                <a:moveTo>
                  <a:pt x="0" y="0"/>
                </a:moveTo>
                <a:lnTo>
                  <a:pt x="1316521" y="0"/>
                </a:lnTo>
                <a:lnTo>
                  <a:pt x="1316521" y="1316521"/>
                </a:lnTo>
                <a:lnTo>
                  <a:pt x="0" y="131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67677" y="277109"/>
            <a:ext cx="744394" cy="744394"/>
          </a:xfrm>
          <a:custGeom>
            <a:avLst/>
            <a:gdLst/>
            <a:ahLst/>
            <a:cxnLst/>
            <a:rect l="l" t="t" r="r" b="b"/>
            <a:pathLst>
              <a:path w="744394" h="744394">
                <a:moveTo>
                  <a:pt x="0" y="0"/>
                </a:moveTo>
                <a:lnTo>
                  <a:pt x="744394" y="0"/>
                </a:lnTo>
                <a:lnTo>
                  <a:pt x="744394" y="744395"/>
                </a:lnTo>
                <a:lnTo>
                  <a:pt x="0" y="744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56813" y="591069"/>
            <a:ext cx="456854" cy="456854"/>
          </a:xfrm>
          <a:custGeom>
            <a:avLst/>
            <a:gdLst/>
            <a:ahLst/>
            <a:cxnLst/>
            <a:rect l="l" t="t" r="r" b="b"/>
            <a:pathLst>
              <a:path w="456854" h="456854">
                <a:moveTo>
                  <a:pt x="0" y="0"/>
                </a:moveTo>
                <a:lnTo>
                  <a:pt x="456854" y="0"/>
                </a:lnTo>
                <a:lnTo>
                  <a:pt x="456854" y="456854"/>
                </a:lnTo>
                <a:lnTo>
                  <a:pt x="0" y="456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21417" y="6928409"/>
            <a:ext cx="2753791" cy="2753791"/>
          </a:xfrm>
          <a:custGeom>
            <a:avLst/>
            <a:gdLst/>
            <a:ahLst/>
            <a:cxnLst/>
            <a:rect l="l" t="t" r="r" b="b"/>
            <a:pathLst>
              <a:path w="2753791" h="2753791">
                <a:moveTo>
                  <a:pt x="0" y="0"/>
                </a:moveTo>
                <a:lnTo>
                  <a:pt x="2753791" y="0"/>
                </a:lnTo>
                <a:lnTo>
                  <a:pt x="2753791" y="2753791"/>
                </a:lnTo>
                <a:lnTo>
                  <a:pt x="0" y="2753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9258300"/>
            <a:ext cx="1316521" cy="1316521"/>
          </a:xfrm>
          <a:custGeom>
            <a:avLst/>
            <a:gdLst/>
            <a:ahLst/>
            <a:cxnLst/>
            <a:rect l="l" t="t" r="r" b="b"/>
            <a:pathLst>
              <a:path w="1316521" h="1316521">
                <a:moveTo>
                  <a:pt x="0" y="0"/>
                </a:moveTo>
                <a:lnTo>
                  <a:pt x="1316521" y="0"/>
                </a:lnTo>
                <a:lnTo>
                  <a:pt x="1316521" y="1316521"/>
                </a:lnTo>
                <a:lnTo>
                  <a:pt x="0" y="131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84198" y="2171700"/>
            <a:ext cx="6544544" cy="449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Традиция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,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творчество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и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модерни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технологии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в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едно</a:t>
            </a:r>
            <a:endParaRPr lang="en-US" sz="6800" spc="-374" dirty="0">
              <a:solidFill>
                <a:srgbClr val="FFFFFF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027708" y="5676370"/>
            <a:ext cx="5663204" cy="396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Мечтаеш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ли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да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създаваш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нещо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красиво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ценно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със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собствените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си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ръце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?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Искаш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ли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професия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която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съчетава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творчество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модерни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технологии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уважение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към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традициите</a:t>
            </a:r>
            <a:r>
              <a:rPr lang="en-US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? </a:t>
            </a:r>
            <a:r>
              <a:rPr lang="ru-RU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Ако</a:t>
            </a:r>
            <a:r>
              <a:rPr lang="ru-RU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отговора е  да , то    ‘’ </a:t>
            </a:r>
            <a:r>
              <a:rPr lang="ru-RU" sz="2400" dirty="0" err="1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Мебелно</a:t>
            </a:r>
            <a:r>
              <a:rPr lang="ru-RU" sz="2400" dirty="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 производство и реставрация ‘’ е точно за теб !</a:t>
            </a:r>
            <a:endParaRPr lang="en-US" sz="2400" dirty="0">
              <a:solidFill>
                <a:srgbClr val="231F20"/>
              </a:solidFill>
              <a:latin typeface="TT Firs Neue"/>
              <a:ea typeface="TT Firs Neue"/>
              <a:cs typeface="TT Firs Neue"/>
              <a:sym typeface="TT Firs Neue"/>
            </a:endParaRPr>
          </a:p>
        </p:txBody>
      </p:sp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705104AD-36EA-4CE9-8FC3-0490DC0813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666" b="23334"/>
          <a:stretch/>
        </p:blipFill>
        <p:spPr>
          <a:xfrm>
            <a:off x="12420600" y="86133"/>
            <a:ext cx="3982858" cy="532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4BE0EB98-AB7B-4361-A167-3AEE5151F2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17" y="687406"/>
            <a:ext cx="5130000" cy="68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voicertool_audio_Kalina_08.05.2026 г._at_08_18_45_on_May_8th_2026">
            <a:hlinkClick r:id="" action="ppaction://media"/>
            <a:extLst>
              <a:ext uri="{FF2B5EF4-FFF2-40B4-BE49-F238E27FC236}">
                <a16:creationId xmlns:a16="http://schemas.microsoft.com/office/drawing/2014/main" id="{916FACF5-E66A-4A6A-B71E-67F0E35CC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33774" y="973286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checker/>
      </p:transition>
    </mc:Choice>
    <mc:Fallback xmlns="">
      <p:transition spd="slow" advClick="0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-495836" y="8406841"/>
            <a:ext cx="1971579" cy="2066933"/>
          </a:xfrm>
          <a:custGeom>
            <a:avLst/>
            <a:gdLst/>
            <a:ahLst/>
            <a:cxnLst/>
            <a:rect l="l" t="t" r="r" b="b"/>
            <a:pathLst>
              <a:path w="1971579" h="2066933">
                <a:moveTo>
                  <a:pt x="0" y="0"/>
                </a:moveTo>
                <a:lnTo>
                  <a:pt x="1971579" y="0"/>
                </a:lnTo>
                <a:lnTo>
                  <a:pt x="1971579" y="2066933"/>
                </a:lnTo>
                <a:lnTo>
                  <a:pt x="0" y="206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5" t="-99077" r="-107820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Freeform 13"/>
          <p:cNvSpPr/>
          <p:nvPr/>
        </p:nvSpPr>
        <p:spPr>
          <a:xfrm>
            <a:off x="16227084" y="8630283"/>
            <a:ext cx="1316521" cy="1316521"/>
          </a:xfrm>
          <a:custGeom>
            <a:avLst/>
            <a:gdLst/>
            <a:ahLst/>
            <a:cxnLst/>
            <a:rect l="l" t="t" r="r" b="b"/>
            <a:pathLst>
              <a:path w="1316521" h="1316521">
                <a:moveTo>
                  <a:pt x="0" y="0"/>
                </a:moveTo>
                <a:lnTo>
                  <a:pt x="1316522" y="0"/>
                </a:lnTo>
                <a:lnTo>
                  <a:pt x="1316522" y="1316521"/>
                </a:lnTo>
                <a:lnTo>
                  <a:pt x="0" y="1316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2" name="Freeform 2"/>
          <p:cNvSpPr/>
          <p:nvPr/>
        </p:nvSpPr>
        <p:spPr>
          <a:xfrm>
            <a:off x="7643468" y="1121409"/>
            <a:ext cx="1316521" cy="1316521"/>
          </a:xfrm>
          <a:custGeom>
            <a:avLst/>
            <a:gdLst/>
            <a:ahLst/>
            <a:cxnLst/>
            <a:rect l="l" t="t" r="r" b="b"/>
            <a:pathLst>
              <a:path w="1316521" h="1316521">
                <a:moveTo>
                  <a:pt x="0" y="0"/>
                </a:moveTo>
                <a:lnTo>
                  <a:pt x="1316521" y="0"/>
                </a:lnTo>
                <a:lnTo>
                  <a:pt x="1316521" y="1316521"/>
                </a:lnTo>
                <a:lnTo>
                  <a:pt x="0" y="1316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04242" y="1686960"/>
            <a:ext cx="8580225" cy="7363408"/>
            <a:chOff x="0" y="0"/>
            <a:chExt cx="2034170" cy="17456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174" cy="1745691"/>
            </a:xfrm>
            <a:custGeom>
              <a:avLst/>
              <a:gdLst/>
              <a:ahLst/>
              <a:cxnLst/>
              <a:rect l="l" t="t" r="r" b="b"/>
              <a:pathLst>
                <a:path w="2034174" h="1745691">
                  <a:moveTo>
                    <a:pt x="1619908" y="38122"/>
                  </a:moveTo>
                  <a:cubicBezTo>
                    <a:pt x="1598209" y="13865"/>
                    <a:pt x="1567204" y="0"/>
                    <a:pt x="1534657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1297206"/>
                  </a:lnTo>
                  <a:cubicBezTo>
                    <a:pt x="0" y="1360378"/>
                    <a:pt x="51211" y="1411590"/>
                    <a:pt x="114384" y="1411590"/>
                  </a:cubicBezTo>
                  <a:lnTo>
                    <a:pt x="1161132" y="1411590"/>
                  </a:lnTo>
                  <a:cubicBezTo>
                    <a:pt x="1193679" y="1411590"/>
                    <a:pt x="1224684" y="1425454"/>
                    <a:pt x="1246384" y="1449711"/>
                  </a:cubicBezTo>
                  <a:lnTo>
                    <a:pt x="1477047" y="1707569"/>
                  </a:lnTo>
                  <a:cubicBezTo>
                    <a:pt x="1498747" y="1731827"/>
                    <a:pt x="1529753" y="1745691"/>
                    <a:pt x="1562300" y="1745691"/>
                  </a:cubicBezTo>
                  <a:lnTo>
                    <a:pt x="1919786" y="1745691"/>
                  </a:lnTo>
                  <a:cubicBezTo>
                    <a:pt x="1950122" y="1745692"/>
                    <a:pt x="1979217" y="1733642"/>
                    <a:pt x="2000669" y="1712191"/>
                  </a:cubicBezTo>
                  <a:cubicBezTo>
                    <a:pt x="2022120" y="1690741"/>
                    <a:pt x="2034173" y="1661647"/>
                    <a:pt x="2034174" y="1631311"/>
                  </a:cubicBezTo>
                  <a:lnTo>
                    <a:pt x="2034174" y="562247"/>
                  </a:lnTo>
                  <a:cubicBezTo>
                    <a:pt x="2034174" y="522943"/>
                    <a:pt x="2019686" y="485019"/>
                    <a:pt x="1993481" y="455726"/>
                  </a:cubicBezTo>
                  <a:close/>
                </a:path>
              </a:pathLst>
            </a:custGeom>
            <a:blipFill>
              <a:blip r:embed="rId8"/>
              <a:stretch>
                <a:fillRect l="-14130" r="-1413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 flipV="1">
            <a:off x="-495836" y="-1028700"/>
            <a:ext cx="2049919" cy="4114800"/>
          </a:xfrm>
          <a:custGeom>
            <a:avLst/>
            <a:gdLst/>
            <a:ahLst/>
            <a:cxnLst/>
            <a:rect l="l" t="t" r="r" b="b"/>
            <a:pathLst>
              <a:path w="2049919" h="4114800">
                <a:moveTo>
                  <a:pt x="204991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049919" y="0"/>
                </a:lnTo>
                <a:lnTo>
                  <a:pt x="2049919" y="411480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9953" y="419901"/>
            <a:ext cx="8169982" cy="192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Къде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може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да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се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6800" spc="-374" dirty="0" err="1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реализираш</a:t>
            </a:r>
            <a:r>
              <a:rPr lang="en-US" sz="6800" spc="-374" dirty="0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9123" y="3025370"/>
            <a:ext cx="6698823" cy="714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Мебелни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фабрики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производствени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предприятия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Дърводелски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работилници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ателиета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Фирми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за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интериорен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дизайн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обзавеждане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Реставрационни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центрове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музеи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Строителни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и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ремонтни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компании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marL="662266" lvl="1" indent="-331133">
              <a:lnSpc>
                <a:spcPts val="4294"/>
              </a:lnSpc>
              <a:buFont typeface="Arial"/>
              <a:buChar char="•"/>
            </a:pP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Собствен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бизнес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в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сферата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на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мебелното</a:t>
            </a:r>
            <a:r>
              <a:rPr lang="en-US" sz="3067" dirty="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3067" dirty="0" err="1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производство</a:t>
            </a: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  <a:p>
            <a:pPr algn="just">
              <a:lnSpc>
                <a:spcPts val="4294"/>
              </a:lnSpc>
            </a:pPr>
            <a:endParaRPr lang="en-US" sz="3067" dirty="0">
              <a:solidFill>
                <a:srgbClr val="FFFFFF"/>
              </a:solidFill>
              <a:latin typeface="TT Firs Neue"/>
              <a:ea typeface="TT Firs Neue"/>
              <a:cs typeface="TT Firs Neue"/>
              <a:sym typeface="TT Firs Neu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010213" y="-2335130"/>
            <a:ext cx="5120226" cy="4114800"/>
          </a:xfrm>
          <a:custGeom>
            <a:avLst/>
            <a:gdLst/>
            <a:ahLst/>
            <a:cxnLst/>
            <a:rect l="l" t="t" r="r" b="b"/>
            <a:pathLst>
              <a:path w="5120226" h="4114800">
                <a:moveTo>
                  <a:pt x="0" y="0"/>
                </a:moveTo>
                <a:lnTo>
                  <a:pt x="5120226" y="0"/>
                </a:lnTo>
                <a:lnTo>
                  <a:pt x="5120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43606" y="9479519"/>
            <a:ext cx="744394" cy="744394"/>
          </a:xfrm>
          <a:custGeom>
            <a:avLst/>
            <a:gdLst/>
            <a:ahLst/>
            <a:cxnLst/>
            <a:rect l="l" t="t" r="r" b="b"/>
            <a:pathLst>
              <a:path w="744394" h="744394">
                <a:moveTo>
                  <a:pt x="0" y="0"/>
                </a:moveTo>
                <a:lnTo>
                  <a:pt x="744394" y="0"/>
                </a:lnTo>
                <a:lnTo>
                  <a:pt x="744394" y="744394"/>
                </a:lnTo>
                <a:lnTo>
                  <a:pt x="0" y="744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32742" y="9793479"/>
            <a:ext cx="456854" cy="456854"/>
          </a:xfrm>
          <a:custGeom>
            <a:avLst/>
            <a:gdLst/>
            <a:ahLst/>
            <a:cxnLst/>
            <a:rect l="l" t="t" r="r" b="b"/>
            <a:pathLst>
              <a:path w="456854" h="456854">
                <a:moveTo>
                  <a:pt x="0" y="0"/>
                </a:moveTo>
                <a:lnTo>
                  <a:pt x="456854" y="0"/>
                </a:lnTo>
                <a:lnTo>
                  <a:pt x="456854" y="456854"/>
                </a:lnTo>
                <a:lnTo>
                  <a:pt x="0" y="4568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 flipH="1">
            <a:off x="9577126" y="8888924"/>
            <a:ext cx="2049919" cy="4114800"/>
          </a:xfrm>
          <a:custGeom>
            <a:avLst/>
            <a:gdLst/>
            <a:ahLst/>
            <a:cxnLst/>
            <a:rect l="l" t="t" r="r" b="b"/>
            <a:pathLst>
              <a:path w="2049919" h="4114800">
                <a:moveTo>
                  <a:pt x="2049918" y="0"/>
                </a:moveTo>
                <a:lnTo>
                  <a:pt x="0" y="0"/>
                </a:lnTo>
                <a:lnTo>
                  <a:pt x="0" y="4114800"/>
                </a:lnTo>
                <a:lnTo>
                  <a:pt x="2049918" y="4114800"/>
                </a:lnTo>
                <a:lnTo>
                  <a:pt x="20499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" name="voicertool_audio_Kalina_08.05.2026 г._at_08_33_28_on_May_8th_2026">
            <a:hlinkClick r:id="" action="ppaction://media"/>
            <a:extLst>
              <a:ext uri="{FF2B5EF4-FFF2-40B4-BE49-F238E27FC236}">
                <a16:creationId xmlns:a16="http://schemas.microsoft.com/office/drawing/2014/main" id="{128ADDB2-210C-4659-8892-04E2AC5B7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94265" y="968682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000">
        <p:checker/>
      </p:transition>
    </mc:Choice>
    <mc:Fallback xmlns="">
      <p:transition spd="slow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8242328" y="9272418"/>
            <a:ext cx="774937" cy="723563"/>
            <a:chOff x="0" y="0"/>
            <a:chExt cx="812800" cy="75891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58917"/>
            </a:xfrm>
            <a:custGeom>
              <a:avLst/>
              <a:gdLst/>
              <a:ahLst/>
              <a:cxnLst/>
              <a:rect l="l" t="t" r="r" b="b"/>
              <a:pathLst>
                <a:path w="812800" h="758917">
                  <a:moveTo>
                    <a:pt x="406400" y="0"/>
                  </a:moveTo>
                  <a:cubicBezTo>
                    <a:pt x="181951" y="0"/>
                    <a:pt x="0" y="169889"/>
                    <a:pt x="0" y="379458"/>
                  </a:cubicBezTo>
                  <a:cubicBezTo>
                    <a:pt x="0" y="589027"/>
                    <a:pt x="181951" y="758917"/>
                    <a:pt x="406400" y="758917"/>
                  </a:cubicBezTo>
                  <a:cubicBezTo>
                    <a:pt x="630849" y="758917"/>
                    <a:pt x="812800" y="589027"/>
                    <a:pt x="812800" y="379458"/>
                  </a:cubicBezTo>
                  <a:cubicBezTo>
                    <a:pt x="812800" y="1698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B44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3523"/>
              <a:ext cx="660400" cy="66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008774" y="-1094906"/>
            <a:ext cx="2016982" cy="2016982"/>
          </a:xfrm>
          <a:custGeom>
            <a:avLst/>
            <a:gdLst/>
            <a:ahLst/>
            <a:cxnLst/>
            <a:rect l="l" t="t" r="r" b="b"/>
            <a:pathLst>
              <a:path w="2016982" h="2016982">
                <a:moveTo>
                  <a:pt x="0" y="0"/>
                </a:moveTo>
                <a:lnTo>
                  <a:pt x="2016982" y="0"/>
                </a:lnTo>
                <a:lnTo>
                  <a:pt x="2016982" y="2016981"/>
                </a:lnTo>
                <a:lnTo>
                  <a:pt x="0" y="2016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219067" y="-134093"/>
            <a:ext cx="1971579" cy="2066933"/>
          </a:xfrm>
          <a:custGeom>
            <a:avLst/>
            <a:gdLst/>
            <a:ahLst/>
            <a:cxnLst/>
            <a:rect l="l" t="t" r="r" b="b"/>
            <a:pathLst>
              <a:path w="1971579" h="2066933">
                <a:moveTo>
                  <a:pt x="0" y="0"/>
                </a:moveTo>
                <a:lnTo>
                  <a:pt x="1971578" y="0"/>
                </a:lnTo>
                <a:lnTo>
                  <a:pt x="1971578" y="2066933"/>
                </a:lnTo>
                <a:lnTo>
                  <a:pt x="0" y="206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85" t="-99077" r="-1078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086100" y="8295773"/>
            <a:ext cx="4114800" cy="2008368"/>
          </a:xfrm>
          <a:custGeom>
            <a:avLst/>
            <a:gdLst/>
            <a:ahLst/>
            <a:cxnLst/>
            <a:rect l="l" t="t" r="r" b="b"/>
            <a:pathLst>
              <a:path w="4114800" h="2008368">
                <a:moveTo>
                  <a:pt x="0" y="0"/>
                </a:moveTo>
                <a:lnTo>
                  <a:pt x="4114800" y="0"/>
                </a:lnTo>
                <a:lnTo>
                  <a:pt x="4114800" y="2008368"/>
                </a:lnTo>
                <a:lnTo>
                  <a:pt x="0" y="200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04882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2" name="Freeform 2"/>
          <p:cNvSpPr/>
          <p:nvPr/>
        </p:nvSpPr>
        <p:spPr>
          <a:xfrm flipV="1">
            <a:off x="16197506" y="-645315"/>
            <a:ext cx="2049919" cy="4114800"/>
          </a:xfrm>
          <a:custGeom>
            <a:avLst/>
            <a:gdLst/>
            <a:ahLst/>
            <a:cxnLst/>
            <a:rect l="l" t="t" r="r" b="b"/>
            <a:pathLst>
              <a:path w="2049919" h="4114800">
                <a:moveTo>
                  <a:pt x="0" y="4114800"/>
                </a:moveTo>
                <a:lnTo>
                  <a:pt x="2049919" y="4114800"/>
                </a:lnTo>
                <a:lnTo>
                  <a:pt x="204991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39223" y="2471333"/>
            <a:ext cx="6668259" cy="5344334"/>
            <a:chOff x="0" y="0"/>
            <a:chExt cx="1756249" cy="14075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6249" cy="1407561"/>
            </a:xfrm>
            <a:custGeom>
              <a:avLst/>
              <a:gdLst/>
              <a:ahLst/>
              <a:cxnLst/>
              <a:rect l="l" t="t" r="r" b="b"/>
              <a:pathLst>
                <a:path w="1756249" h="1407561">
                  <a:moveTo>
                    <a:pt x="59212" y="0"/>
                  </a:moveTo>
                  <a:lnTo>
                    <a:pt x="1697038" y="0"/>
                  </a:lnTo>
                  <a:cubicBezTo>
                    <a:pt x="1729739" y="0"/>
                    <a:pt x="1756249" y="26510"/>
                    <a:pt x="1756249" y="59212"/>
                  </a:cubicBezTo>
                  <a:lnTo>
                    <a:pt x="1756249" y="1348350"/>
                  </a:lnTo>
                  <a:cubicBezTo>
                    <a:pt x="1756249" y="1381051"/>
                    <a:pt x="1729739" y="1407561"/>
                    <a:pt x="1697038" y="1407561"/>
                  </a:cubicBezTo>
                  <a:lnTo>
                    <a:pt x="59212" y="1407561"/>
                  </a:lnTo>
                  <a:cubicBezTo>
                    <a:pt x="26510" y="1407561"/>
                    <a:pt x="0" y="1381051"/>
                    <a:pt x="0" y="1348350"/>
                  </a:cubicBezTo>
                  <a:lnTo>
                    <a:pt x="0" y="59212"/>
                  </a:lnTo>
                  <a:cubicBezTo>
                    <a:pt x="0" y="26510"/>
                    <a:pt x="26510" y="0"/>
                    <a:pt x="592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56249" cy="1474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2335" y="614076"/>
            <a:ext cx="9345365" cy="8805689"/>
            <a:chOff x="0" y="0"/>
            <a:chExt cx="1321798" cy="1245467"/>
          </a:xfrm>
        </p:grpSpPr>
        <p:sp>
          <p:nvSpPr>
            <p:cNvPr id="7" name="Freeform 7"/>
            <p:cNvSpPr/>
            <p:nvPr/>
          </p:nvSpPr>
          <p:spPr>
            <a:xfrm rot="-6000">
              <a:off x="-1022" y="-1089"/>
              <a:ext cx="1323843" cy="1247645"/>
            </a:xfrm>
            <a:custGeom>
              <a:avLst/>
              <a:gdLst/>
              <a:ahLst/>
              <a:cxnLst/>
              <a:rect l="l" t="t" r="r" b="b"/>
              <a:pathLst>
                <a:path w="1323843" h="1247645">
                  <a:moveTo>
                    <a:pt x="38560" y="0"/>
                  </a:moveTo>
                  <a:lnTo>
                    <a:pt x="1287455" y="2180"/>
                  </a:lnTo>
                  <a:cubicBezTo>
                    <a:pt x="1307586" y="2215"/>
                    <a:pt x="1323877" y="18563"/>
                    <a:pt x="1323842" y="38694"/>
                  </a:cubicBezTo>
                  <a:lnTo>
                    <a:pt x="1321796" y="1211258"/>
                  </a:lnTo>
                  <a:cubicBezTo>
                    <a:pt x="1321761" y="1231389"/>
                    <a:pt x="1305413" y="1247680"/>
                    <a:pt x="1285281" y="1247645"/>
                  </a:cubicBezTo>
                  <a:lnTo>
                    <a:pt x="36387" y="1245465"/>
                  </a:lnTo>
                  <a:cubicBezTo>
                    <a:pt x="16256" y="1245430"/>
                    <a:pt x="-35" y="1229082"/>
                    <a:pt x="0" y="1208951"/>
                  </a:cubicBezTo>
                  <a:lnTo>
                    <a:pt x="2046" y="36387"/>
                  </a:lnTo>
                  <a:cubicBezTo>
                    <a:pt x="2081" y="16256"/>
                    <a:pt x="18429" y="-35"/>
                    <a:pt x="38560" y="0"/>
                  </a:cubicBezTo>
                  <a:close/>
                </a:path>
              </a:pathLst>
            </a:custGeom>
            <a:blipFill>
              <a:blip r:embed="rId12"/>
              <a:stretch>
                <a:fillRect l="-68" t="-23773" r="-4" b="-1797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636348" y="3911711"/>
            <a:ext cx="6074008" cy="342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Избери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бъдеще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в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което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твоите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идеи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оживяват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!</a:t>
            </a:r>
          </a:p>
          <a:p>
            <a:pPr algn="ctr">
              <a:lnSpc>
                <a:spcPts val="3400"/>
              </a:lnSpc>
            </a:pP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„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Мебелно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производство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и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реставрация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“ –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професия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с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традиции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,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сигурност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и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безкрайни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3400" spc="-187" dirty="0" err="1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възможности</a:t>
            </a:r>
            <a:r>
              <a:rPr lang="en-US" sz="3400" spc="-187" dirty="0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!</a:t>
            </a:r>
          </a:p>
          <a:p>
            <a:pPr algn="ctr">
              <a:lnSpc>
                <a:spcPts val="7299"/>
              </a:lnSpc>
            </a:pPr>
            <a:endParaRPr lang="en-US" sz="3400" spc="-187" dirty="0">
              <a:solidFill>
                <a:srgbClr val="000000"/>
              </a:solidFill>
              <a:latin typeface="Heading Now 71-78"/>
              <a:ea typeface="Heading Now 71-78"/>
              <a:cs typeface="Heading Now 71-78"/>
              <a:sym typeface="Heading Now 71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109806" y="8703599"/>
            <a:ext cx="2045509" cy="970159"/>
          </a:xfrm>
          <a:custGeom>
            <a:avLst/>
            <a:gdLst/>
            <a:ahLst/>
            <a:cxnLst/>
            <a:rect l="l" t="t" r="r" b="b"/>
            <a:pathLst>
              <a:path w="2045509" h="970159">
                <a:moveTo>
                  <a:pt x="0" y="0"/>
                </a:moveTo>
                <a:lnTo>
                  <a:pt x="2045508" y="0"/>
                </a:lnTo>
                <a:lnTo>
                  <a:pt x="2045508" y="970160"/>
                </a:lnTo>
                <a:lnTo>
                  <a:pt x="0" y="970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1162" t="-107014" b="-21712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109806" y="9634200"/>
            <a:ext cx="2045509" cy="2008368"/>
          </a:xfrm>
          <a:custGeom>
            <a:avLst/>
            <a:gdLst/>
            <a:ahLst/>
            <a:cxnLst/>
            <a:rect l="l" t="t" r="r" b="b"/>
            <a:pathLst>
              <a:path w="2045509" h="2008368">
                <a:moveTo>
                  <a:pt x="0" y="0"/>
                </a:moveTo>
                <a:lnTo>
                  <a:pt x="2045508" y="0"/>
                </a:lnTo>
                <a:lnTo>
                  <a:pt x="2045508" y="2008368"/>
                </a:lnTo>
                <a:lnTo>
                  <a:pt x="0" y="200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1162" b="-10488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630468" y="8854437"/>
            <a:ext cx="1004184" cy="1004184"/>
          </a:xfrm>
          <a:custGeom>
            <a:avLst/>
            <a:gdLst/>
            <a:ahLst/>
            <a:cxnLst/>
            <a:rect l="l" t="t" r="r" b="b"/>
            <a:pathLst>
              <a:path w="1004184" h="1004184">
                <a:moveTo>
                  <a:pt x="0" y="0"/>
                </a:moveTo>
                <a:lnTo>
                  <a:pt x="1004184" y="0"/>
                </a:lnTo>
                <a:lnTo>
                  <a:pt x="1004184" y="1004184"/>
                </a:lnTo>
                <a:lnTo>
                  <a:pt x="0" y="1004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896286" y="9858621"/>
            <a:ext cx="975325" cy="97532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A08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23" name="voicertool_audio_Kalina_11.05.2026 г._at_09_32_18_on_May_11th_2026">
            <a:hlinkClick r:id="" action="ppaction://media"/>
            <a:extLst>
              <a:ext uri="{FF2B5EF4-FFF2-40B4-BE49-F238E27FC236}">
                <a16:creationId xmlns:a16="http://schemas.microsoft.com/office/drawing/2014/main" id="{7142B85B-E6D7-459A-85F7-3D740C734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0470" y="958091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0500" y="-161777"/>
            <a:ext cx="12866218" cy="10608965"/>
          </a:xfrm>
          <a:custGeom>
            <a:avLst/>
            <a:gdLst/>
            <a:ahLst/>
            <a:cxnLst/>
            <a:rect l="l" t="t" r="r" b="b"/>
            <a:pathLst>
              <a:path w="12866218" h="10608965">
                <a:moveTo>
                  <a:pt x="0" y="0"/>
                </a:moveTo>
                <a:lnTo>
                  <a:pt x="12866218" y="0"/>
                </a:lnTo>
                <a:lnTo>
                  <a:pt x="12866218" y="10608964"/>
                </a:lnTo>
                <a:lnTo>
                  <a:pt x="0" y="1060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 t="-24693" b="-5733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387256" y="547059"/>
            <a:ext cx="10608965" cy="9192881"/>
            <a:chOff x="0" y="0"/>
            <a:chExt cx="2794131" cy="2421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4131" cy="2421170"/>
            </a:xfrm>
            <a:custGeom>
              <a:avLst/>
              <a:gdLst/>
              <a:ahLst/>
              <a:cxnLst/>
              <a:rect l="l" t="t" r="r" b="b"/>
              <a:pathLst>
                <a:path w="2794131" h="2421170">
                  <a:moveTo>
                    <a:pt x="0" y="0"/>
                  </a:moveTo>
                  <a:lnTo>
                    <a:pt x="2794131" y="0"/>
                  </a:lnTo>
                  <a:lnTo>
                    <a:pt x="2794131" y="2421170"/>
                  </a:lnTo>
                  <a:lnTo>
                    <a:pt x="0" y="242117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94131" cy="2459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74787" y="8992183"/>
            <a:ext cx="164817" cy="131254"/>
          </a:xfrm>
          <a:custGeom>
            <a:avLst/>
            <a:gdLst/>
            <a:ahLst/>
            <a:cxnLst/>
            <a:rect l="l" t="t" r="r" b="b"/>
            <a:pathLst>
              <a:path w="164817" h="131254">
                <a:moveTo>
                  <a:pt x="0" y="0"/>
                </a:moveTo>
                <a:lnTo>
                  <a:pt x="164817" y="0"/>
                </a:lnTo>
                <a:lnTo>
                  <a:pt x="164817" y="131254"/>
                </a:lnTo>
                <a:lnTo>
                  <a:pt x="0" y="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5396" y="3535777"/>
            <a:ext cx="11300693" cy="18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1"/>
              </a:lnSpc>
            </a:pPr>
            <a:r>
              <a:rPr lang="bg-BG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НАШИТЕ</a:t>
            </a:r>
            <a:r>
              <a:rPr lang="en-US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 </a:t>
            </a:r>
            <a:r>
              <a:rPr lang="bg-BG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ПРОФЕСИИ</a:t>
            </a:r>
            <a:endParaRPr lang="en-US" sz="6971" spc="-278" dirty="0">
              <a:solidFill>
                <a:srgbClr val="FFFFFF"/>
              </a:solidFill>
              <a:latin typeface="เอฟซี ฟาสท์เทสท์"/>
              <a:ea typeface="เอฟซี ฟาสท์เทสท์"/>
              <a:cs typeface="เอฟซี ฟาสท์เทสท์"/>
              <a:sym typeface="เอฟซี ฟาสท์เทสท์"/>
            </a:endParaRPr>
          </a:p>
          <a:p>
            <a:pPr algn="l">
              <a:lnSpc>
                <a:spcPts val="6971"/>
              </a:lnSpc>
            </a:pPr>
            <a:r>
              <a:rPr lang="bg-BG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ПРИЕМ</a:t>
            </a:r>
            <a:r>
              <a:rPr lang="en-US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 2026</a:t>
            </a:r>
            <a:r>
              <a:rPr lang="bg-BG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 - </a:t>
            </a:r>
            <a:r>
              <a:rPr lang="en-US" sz="6971" spc="-278" dirty="0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2027</a:t>
            </a:r>
          </a:p>
        </p:txBody>
      </p:sp>
      <p:sp>
        <p:nvSpPr>
          <p:cNvPr id="8" name="AutoShape 8"/>
          <p:cNvSpPr/>
          <p:nvPr/>
        </p:nvSpPr>
        <p:spPr>
          <a:xfrm>
            <a:off x="595396" y="5860611"/>
            <a:ext cx="6732972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pic>
        <p:nvPicPr>
          <p:cNvPr id="10" name="voicertool_audio_Kalina_11.05.2026 г._at_08_35_00_on_May_11th_2026">
            <a:hlinkClick r:id="" action="ppaction://media"/>
            <a:extLst>
              <a:ext uri="{FF2B5EF4-FFF2-40B4-BE49-F238E27FC236}">
                <a16:creationId xmlns:a16="http://schemas.microsoft.com/office/drawing/2014/main" id="{7EB6ED42-59DF-4DF7-9716-7654B746C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71404" y="95631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09793" y="2336373"/>
            <a:ext cx="11192819" cy="470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5"/>
              </a:lnSpc>
            </a:pPr>
            <a:r>
              <a:rPr lang="en-US" sz="9108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Автоматизирани</a:t>
            </a:r>
            <a:r>
              <a:rPr lang="en-US" sz="9108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9108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системи</a:t>
            </a:r>
            <a:r>
              <a:rPr lang="en-US" sz="9108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и </a:t>
            </a:r>
            <a:r>
              <a:rPr lang="en-US" sz="9108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технологии</a:t>
            </a:r>
            <a:r>
              <a:rPr lang="en-US" sz="9108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в </a:t>
            </a:r>
            <a:r>
              <a:rPr lang="en-US" sz="9108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машиностроенето</a:t>
            </a:r>
            <a:endParaRPr lang="en-US" sz="9108" dirty="0">
              <a:solidFill>
                <a:srgbClr val="090147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652637" y="-721895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29" y="0"/>
                </a:lnTo>
                <a:lnTo>
                  <a:pt x="406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8884" y="7041092"/>
            <a:ext cx="5174922" cy="5172766"/>
          </a:xfrm>
          <a:custGeom>
            <a:avLst/>
            <a:gdLst/>
            <a:ahLst/>
            <a:cxnLst/>
            <a:rect l="l" t="t" r="r" b="b"/>
            <a:pathLst>
              <a:path w="5174922" h="5172766">
                <a:moveTo>
                  <a:pt x="0" y="0"/>
                </a:moveTo>
                <a:lnTo>
                  <a:pt x="5174923" y="0"/>
                </a:lnTo>
                <a:lnTo>
                  <a:pt x="5174923" y="5172766"/>
                </a:lnTo>
                <a:lnTo>
                  <a:pt x="0" y="517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22918" y="4783378"/>
            <a:ext cx="6733446" cy="7030847"/>
          </a:xfrm>
          <a:custGeom>
            <a:avLst/>
            <a:gdLst/>
            <a:ahLst/>
            <a:cxnLst/>
            <a:rect l="l" t="t" r="r" b="b"/>
            <a:pathLst>
              <a:path w="6733446" h="7030847">
                <a:moveTo>
                  <a:pt x="0" y="0"/>
                </a:moveTo>
                <a:lnTo>
                  <a:pt x="6733447" y="0"/>
                </a:lnTo>
                <a:lnTo>
                  <a:pt x="6733447" y="7030846"/>
                </a:lnTo>
                <a:lnTo>
                  <a:pt x="0" y="7030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82600" y="-1557683"/>
            <a:ext cx="5174922" cy="5172766"/>
          </a:xfrm>
          <a:custGeom>
            <a:avLst/>
            <a:gdLst/>
            <a:ahLst/>
            <a:cxnLst/>
            <a:rect l="l" t="t" r="r" b="b"/>
            <a:pathLst>
              <a:path w="5174922" h="5172766">
                <a:moveTo>
                  <a:pt x="0" y="0"/>
                </a:moveTo>
                <a:lnTo>
                  <a:pt x="5174922" y="0"/>
                </a:lnTo>
                <a:lnTo>
                  <a:pt x="5174922" y="5172766"/>
                </a:lnTo>
                <a:lnTo>
                  <a:pt x="0" y="517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77000" y="-1993946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321493">
            <a:off x="6300712" y="8352127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voicertool_audio_Kalina_08.05.2026 г._at_08_38_26_on_May_8th_2026">
            <a:hlinkClick r:id="" action="ppaction://media"/>
            <a:extLst>
              <a:ext uri="{FF2B5EF4-FFF2-40B4-BE49-F238E27FC236}">
                <a16:creationId xmlns:a16="http://schemas.microsoft.com/office/drawing/2014/main" id="{86CAA930-F326-45AA-867A-A3EE18E0E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32503" y="96274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93373" y="1488266"/>
            <a:ext cx="7131854" cy="9334888"/>
          </a:xfrm>
          <a:custGeom>
            <a:avLst/>
            <a:gdLst/>
            <a:ahLst/>
            <a:cxnLst/>
            <a:rect l="l" t="t" r="r" b="b"/>
            <a:pathLst>
              <a:path w="7131854" h="9334888">
                <a:moveTo>
                  <a:pt x="0" y="0"/>
                </a:moveTo>
                <a:lnTo>
                  <a:pt x="7131854" y="0"/>
                </a:lnTo>
                <a:lnTo>
                  <a:pt x="7131854" y="9334888"/>
                </a:lnTo>
                <a:lnTo>
                  <a:pt x="0" y="9334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3418981" y="5427280"/>
            <a:ext cx="11450039" cy="3955715"/>
            <a:chOff x="0" y="0"/>
            <a:chExt cx="3015648" cy="10418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5648" cy="1041834"/>
            </a:xfrm>
            <a:custGeom>
              <a:avLst/>
              <a:gdLst/>
              <a:ahLst/>
              <a:cxnLst/>
              <a:rect l="l" t="t" r="r" b="b"/>
              <a:pathLst>
                <a:path w="3015648" h="1041834">
                  <a:moveTo>
                    <a:pt x="34230" y="0"/>
                  </a:moveTo>
                  <a:lnTo>
                    <a:pt x="2981418" y="0"/>
                  </a:lnTo>
                  <a:cubicBezTo>
                    <a:pt x="3000323" y="0"/>
                    <a:pt x="3015648" y="15325"/>
                    <a:pt x="3015648" y="34230"/>
                  </a:cubicBezTo>
                  <a:lnTo>
                    <a:pt x="3015648" y="1007604"/>
                  </a:lnTo>
                  <a:cubicBezTo>
                    <a:pt x="3015648" y="1026509"/>
                    <a:pt x="3000323" y="1041834"/>
                    <a:pt x="2981418" y="1041834"/>
                  </a:cubicBezTo>
                  <a:lnTo>
                    <a:pt x="34230" y="1041834"/>
                  </a:lnTo>
                  <a:cubicBezTo>
                    <a:pt x="15325" y="1041834"/>
                    <a:pt x="0" y="1026509"/>
                    <a:pt x="0" y="1007604"/>
                  </a:cubicBezTo>
                  <a:lnTo>
                    <a:pt x="0" y="34230"/>
                  </a:lnTo>
                  <a:cubicBezTo>
                    <a:pt x="0" y="15325"/>
                    <a:pt x="15325" y="0"/>
                    <a:pt x="342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D8BBA">
                    <a:alpha val="100000"/>
                  </a:srgbClr>
                </a:gs>
                <a:gs pos="100000">
                  <a:srgbClr val="19238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15648" cy="1079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17306" y="2959841"/>
            <a:ext cx="11653388" cy="2276939"/>
            <a:chOff x="0" y="0"/>
            <a:chExt cx="3069205" cy="5996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9205" cy="599688"/>
            </a:xfrm>
            <a:custGeom>
              <a:avLst/>
              <a:gdLst/>
              <a:ahLst/>
              <a:cxnLst/>
              <a:rect l="l" t="t" r="r" b="b"/>
              <a:pathLst>
                <a:path w="3069205" h="599688">
                  <a:moveTo>
                    <a:pt x="33633" y="0"/>
                  </a:moveTo>
                  <a:lnTo>
                    <a:pt x="3035572" y="0"/>
                  </a:lnTo>
                  <a:cubicBezTo>
                    <a:pt x="3054147" y="0"/>
                    <a:pt x="3069205" y="15058"/>
                    <a:pt x="3069205" y="33633"/>
                  </a:cubicBezTo>
                  <a:lnTo>
                    <a:pt x="3069205" y="566055"/>
                  </a:lnTo>
                  <a:cubicBezTo>
                    <a:pt x="3069205" y="574975"/>
                    <a:pt x="3065662" y="583530"/>
                    <a:pt x="3059354" y="589837"/>
                  </a:cubicBezTo>
                  <a:cubicBezTo>
                    <a:pt x="3053047" y="596144"/>
                    <a:pt x="3044492" y="599688"/>
                    <a:pt x="3035572" y="599688"/>
                  </a:cubicBezTo>
                  <a:lnTo>
                    <a:pt x="33633" y="599688"/>
                  </a:lnTo>
                  <a:cubicBezTo>
                    <a:pt x="15058" y="599688"/>
                    <a:pt x="0" y="584630"/>
                    <a:pt x="0" y="566055"/>
                  </a:cubicBezTo>
                  <a:lnTo>
                    <a:pt x="0" y="33633"/>
                  </a:lnTo>
                  <a:cubicBezTo>
                    <a:pt x="0" y="15058"/>
                    <a:pt x="15058" y="0"/>
                    <a:pt x="336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D8BBA">
                    <a:alpha val="100000"/>
                  </a:srgbClr>
                </a:gs>
                <a:gs pos="100000">
                  <a:srgbClr val="19238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69205" cy="637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875216" y="2658129"/>
            <a:ext cx="5750433" cy="8229600"/>
          </a:xfrm>
          <a:custGeom>
            <a:avLst/>
            <a:gdLst/>
            <a:ahLst/>
            <a:cxnLst/>
            <a:rect l="l" t="t" r="r" b="b"/>
            <a:pathLst>
              <a:path w="5750433" h="8229600">
                <a:moveTo>
                  <a:pt x="0" y="0"/>
                </a:moveTo>
                <a:lnTo>
                  <a:pt x="5750432" y="0"/>
                </a:lnTo>
                <a:lnTo>
                  <a:pt x="5750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94836" y="5646139"/>
            <a:ext cx="10865455" cy="265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Съвременното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производство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вече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не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е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само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машини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–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то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е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автоматизация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,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роботика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и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интелигентни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системи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.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Тази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bg-BG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професия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подготвя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ученици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за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работа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в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модерната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индустрия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(Industry 4.0),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където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технологиите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управляват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процесите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с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прецизност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и </a:t>
            </a:r>
            <a:r>
              <a:rPr lang="en-US" sz="2985" spc="32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ефективност</a:t>
            </a:r>
            <a:r>
              <a:rPr lang="en-US" sz="2985" spc="32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4836" y="2703129"/>
            <a:ext cx="10865455" cy="249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</a:pPr>
            <a:r>
              <a:rPr lang="en-US" sz="7167" spc="78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Индустрията</a:t>
            </a:r>
            <a:r>
              <a:rPr lang="en-US" sz="7167" spc="78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7167" spc="78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на</a:t>
            </a:r>
            <a:r>
              <a:rPr lang="en-US" sz="7167" spc="78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7167" spc="78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бъдещето</a:t>
            </a:r>
            <a:r>
              <a:rPr lang="en-US" sz="7167" spc="78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7167" spc="78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започва</a:t>
            </a:r>
            <a:r>
              <a:rPr lang="en-US" sz="7167" spc="78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US" sz="7167" spc="78" dirty="0" err="1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тук</a:t>
            </a:r>
            <a:r>
              <a:rPr lang="en-US" sz="7167" spc="78" dirty="0">
                <a:solidFill>
                  <a:srgbClr val="FFFFFF"/>
                </a:solidFill>
                <a:latin typeface="Krub"/>
                <a:ea typeface="Krub"/>
                <a:cs typeface="Krub"/>
                <a:sym typeface="Krub"/>
              </a:rPr>
              <a:t> !</a:t>
            </a:r>
          </a:p>
        </p:txBody>
      </p:sp>
      <p:sp>
        <p:nvSpPr>
          <p:cNvPr id="12" name="Freeform 12"/>
          <p:cNvSpPr/>
          <p:nvPr/>
        </p:nvSpPr>
        <p:spPr>
          <a:xfrm rot="-10321493">
            <a:off x="2112958" y="-1743408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321493">
            <a:off x="8078558" y="8016876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6" y="0"/>
                </a:lnTo>
                <a:lnTo>
                  <a:pt x="442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voicertool_audio_Kalina_11.05.2026 г._at_10_23_30_on_May_11th_2026">
            <a:hlinkClick r:id="" action="ppaction://media"/>
            <a:extLst>
              <a:ext uri="{FF2B5EF4-FFF2-40B4-BE49-F238E27FC236}">
                <a16:creationId xmlns:a16="http://schemas.microsoft.com/office/drawing/2014/main" id="{A73DD1AB-4A8E-4A4C-9F7E-B614B20C0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58412" y="958691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967986"/>
            <a:ext cx="12208812" cy="6473585"/>
            <a:chOff x="0" y="0"/>
            <a:chExt cx="3215490" cy="17049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5490" cy="1704977"/>
            </a:xfrm>
            <a:custGeom>
              <a:avLst/>
              <a:gdLst/>
              <a:ahLst/>
              <a:cxnLst/>
              <a:rect l="l" t="t" r="r" b="b"/>
              <a:pathLst>
                <a:path w="3215490" h="1704977">
                  <a:moveTo>
                    <a:pt x="32103" y="0"/>
                  </a:moveTo>
                  <a:lnTo>
                    <a:pt x="3183387" y="0"/>
                  </a:lnTo>
                  <a:cubicBezTo>
                    <a:pt x="3191901" y="0"/>
                    <a:pt x="3200066" y="3382"/>
                    <a:pt x="3206087" y="9403"/>
                  </a:cubicBezTo>
                  <a:cubicBezTo>
                    <a:pt x="3212107" y="15423"/>
                    <a:pt x="3215490" y="23588"/>
                    <a:pt x="3215490" y="32103"/>
                  </a:cubicBezTo>
                  <a:lnTo>
                    <a:pt x="3215490" y="1672875"/>
                  </a:lnTo>
                  <a:cubicBezTo>
                    <a:pt x="3215490" y="1681389"/>
                    <a:pt x="3212107" y="1689554"/>
                    <a:pt x="3206087" y="1695575"/>
                  </a:cubicBezTo>
                  <a:cubicBezTo>
                    <a:pt x="3200066" y="1701595"/>
                    <a:pt x="3191901" y="1704977"/>
                    <a:pt x="3183387" y="1704977"/>
                  </a:cubicBezTo>
                  <a:lnTo>
                    <a:pt x="32103" y="1704977"/>
                  </a:lnTo>
                  <a:cubicBezTo>
                    <a:pt x="14373" y="1704977"/>
                    <a:pt x="0" y="1690605"/>
                    <a:pt x="0" y="1672875"/>
                  </a:cubicBezTo>
                  <a:lnTo>
                    <a:pt x="0" y="32103"/>
                  </a:lnTo>
                  <a:cubicBezTo>
                    <a:pt x="0" y="14373"/>
                    <a:pt x="14373" y="0"/>
                    <a:pt x="321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92385">
                    <a:alpha val="100000"/>
                  </a:srgbClr>
                </a:gs>
                <a:gs pos="100000">
                  <a:srgbClr val="2D8BBA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15490" cy="1743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078885" y="-102870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28710" y="8229600"/>
            <a:ext cx="4581255" cy="4114800"/>
          </a:xfrm>
          <a:custGeom>
            <a:avLst/>
            <a:gdLst/>
            <a:ahLst/>
            <a:cxnLst/>
            <a:rect l="l" t="t" r="r" b="b"/>
            <a:pathLst>
              <a:path w="4581255" h="4114800">
                <a:moveTo>
                  <a:pt x="0" y="0"/>
                </a:moveTo>
                <a:lnTo>
                  <a:pt x="4581255" y="0"/>
                </a:lnTo>
                <a:lnTo>
                  <a:pt x="45812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6525" y="-50561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39855" y="6204779"/>
            <a:ext cx="7075330" cy="6818045"/>
          </a:xfrm>
          <a:custGeom>
            <a:avLst/>
            <a:gdLst/>
            <a:ahLst/>
            <a:cxnLst/>
            <a:rect l="l" t="t" r="r" b="b"/>
            <a:pathLst>
              <a:path w="7075330" h="6818045">
                <a:moveTo>
                  <a:pt x="0" y="0"/>
                </a:moveTo>
                <a:lnTo>
                  <a:pt x="7075330" y="0"/>
                </a:lnTo>
                <a:lnTo>
                  <a:pt x="7075330" y="6818045"/>
                </a:lnTo>
                <a:lnTo>
                  <a:pt x="0" y="6818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09720" y="1343083"/>
            <a:ext cx="13104055" cy="8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</a:pPr>
            <a:r>
              <a:rPr lang="en-US" sz="6846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Къде</a:t>
            </a:r>
            <a:r>
              <a:rPr lang="en-US" sz="6846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846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можеш</a:t>
            </a:r>
            <a:r>
              <a:rPr lang="en-US" sz="6846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846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да</a:t>
            </a:r>
            <a:r>
              <a:rPr lang="en-US" sz="6846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846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се</a:t>
            </a:r>
            <a:r>
              <a:rPr lang="en-US" sz="6846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846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реализираш</a:t>
            </a:r>
            <a:r>
              <a:rPr lang="en-US" sz="6846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1097" y="3617723"/>
            <a:ext cx="10975734" cy="435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Завършилите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са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силно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търсени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специалисти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могат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да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работят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в</a:t>
            </a:r>
            <a:r>
              <a:rPr lang="bg-BG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Машиностроителни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предприятия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Автоматизирани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производствени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линии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фабрики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Фирми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за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роботика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индустриална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автоматизация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Сервизни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поддържащи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инженерни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звена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Логистични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високотехнологични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компании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Международни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индустриални</a:t>
            </a:r>
            <a:r>
              <a:rPr lang="en-US" sz="30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корпорации</a:t>
            </a:r>
            <a:endParaRPr lang="en-US" sz="30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C97EEFC3-4100-497F-AEA3-50FA5DD1A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313" r="16198" b="10085"/>
          <a:stretch/>
        </p:blipFill>
        <p:spPr>
          <a:xfrm>
            <a:off x="11859757" y="5175000"/>
            <a:ext cx="5708329" cy="51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voicertool_audio_Kalina_08.05.2026 г._at_08_44_39_on_May_8th_2026">
            <a:hlinkClick r:id="" action="ppaction://media"/>
            <a:extLst>
              <a:ext uri="{FF2B5EF4-FFF2-40B4-BE49-F238E27FC236}">
                <a16:creationId xmlns:a16="http://schemas.microsoft.com/office/drawing/2014/main" id="{10E154C4-2046-42C9-8763-A2EF50359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7902" y="9613801"/>
            <a:ext cx="487363" cy="487363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F84D1856-5B3A-4A9E-9553-90A00934C5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7"/>
          <a:stretch/>
        </p:blipFill>
        <p:spPr>
          <a:xfrm>
            <a:off x="14607691" y="902376"/>
            <a:ext cx="3475489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4384" y="3615083"/>
            <a:ext cx="13849508" cy="303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1"/>
              </a:lnSpc>
            </a:pP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Твоето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бъдеще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е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автоматизирано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.</a:t>
            </a:r>
          </a:p>
          <a:p>
            <a:pPr algn="ctr">
              <a:lnSpc>
                <a:spcPts val="4611"/>
              </a:lnSpc>
            </a:pP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Стани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част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от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новото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поколение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специалисти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,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които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управляват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машините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, а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не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просто</a:t>
            </a:r>
            <a:endParaRPr lang="bg-BG" sz="4754" dirty="0">
              <a:solidFill>
                <a:srgbClr val="090147"/>
              </a:solidFill>
              <a:latin typeface="Bungee"/>
              <a:ea typeface="Bungee"/>
              <a:cs typeface="Bungee"/>
              <a:sym typeface="Bungee"/>
            </a:endParaRPr>
          </a:p>
          <a:p>
            <a:pPr algn="ctr">
              <a:lnSpc>
                <a:spcPts val="4611"/>
              </a:lnSpc>
            </a:pP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работят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 с </a:t>
            </a:r>
            <a:r>
              <a:rPr lang="en-US" sz="4754" dirty="0" err="1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тях</a:t>
            </a:r>
            <a:r>
              <a:rPr lang="en-US" sz="4754" dirty="0">
                <a:solidFill>
                  <a:srgbClr val="090147"/>
                </a:solidFill>
                <a:latin typeface="Bungee"/>
                <a:ea typeface="Bungee"/>
                <a:cs typeface="Bungee"/>
                <a:sym typeface="Bungee"/>
              </a:rPr>
              <a:t>.</a:t>
            </a:r>
          </a:p>
          <a:p>
            <a:pPr algn="ctr">
              <a:lnSpc>
                <a:spcPts val="4611"/>
              </a:lnSpc>
            </a:pPr>
            <a:endParaRPr lang="en-US" sz="4754" dirty="0">
              <a:solidFill>
                <a:srgbClr val="090147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652637" y="-721895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29" y="0"/>
                </a:lnTo>
                <a:lnTo>
                  <a:pt x="406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8884" y="7041092"/>
            <a:ext cx="5174922" cy="5172766"/>
          </a:xfrm>
          <a:custGeom>
            <a:avLst/>
            <a:gdLst/>
            <a:ahLst/>
            <a:cxnLst/>
            <a:rect l="l" t="t" r="r" b="b"/>
            <a:pathLst>
              <a:path w="5174922" h="5172766">
                <a:moveTo>
                  <a:pt x="0" y="0"/>
                </a:moveTo>
                <a:lnTo>
                  <a:pt x="5174923" y="0"/>
                </a:lnTo>
                <a:lnTo>
                  <a:pt x="5174923" y="5172766"/>
                </a:lnTo>
                <a:lnTo>
                  <a:pt x="0" y="517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22918" y="4783378"/>
            <a:ext cx="6733446" cy="7030847"/>
          </a:xfrm>
          <a:custGeom>
            <a:avLst/>
            <a:gdLst/>
            <a:ahLst/>
            <a:cxnLst/>
            <a:rect l="l" t="t" r="r" b="b"/>
            <a:pathLst>
              <a:path w="6733446" h="7030847">
                <a:moveTo>
                  <a:pt x="0" y="0"/>
                </a:moveTo>
                <a:lnTo>
                  <a:pt x="6733447" y="0"/>
                </a:lnTo>
                <a:lnTo>
                  <a:pt x="6733447" y="7030846"/>
                </a:lnTo>
                <a:lnTo>
                  <a:pt x="0" y="7030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82600" y="-1557683"/>
            <a:ext cx="5174922" cy="5172766"/>
          </a:xfrm>
          <a:custGeom>
            <a:avLst/>
            <a:gdLst/>
            <a:ahLst/>
            <a:cxnLst/>
            <a:rect l="l" t="t" r="r" b="b"/>
            <a:pathLst>
              <a:path w="5174922" h="5172766">
                <a:moveTo>
                  <a:pt x="0" y="0"/>
                </a:moveTo>
                <a:lnTo>
                  <a:pt x="5174922" y="0"/>
                </a:lnTo>
                <a:lnTo>
                  <a:pt x="5174922" y="5172766"/>
                </a:lnTo>
                <a:lnTo>
                  <a:pt x="0" y="517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00712" y="-1889926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321493">
            <a:off x="6300712" y="8352127"/>
            <a:ext cx="4420195" cy="4114800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voicertool_audio_Kalina_08.05.2026 г._at_09_08_40_on_May_8th_2026">
            <a:hlinkClick r:id="" action="ppaction://media"/>
            <a:extLst>
              <a:ext uri="{FF2B5EF4-FFF2-40B4-BE49-F238E27FC236}">
                <a16:creationId xmlns:a16="http://schemas.microsoft.com/office/drawing/2014/main" id="{D4535722-95F3-4C3D-BEE0-857DC632E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41498" y="961318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218492" y="1073294"/>
            <a:ext cx="3847162" cy="2898793"/>
            <a:chOff x="0" y="0"/>
            <a:chExt cx="1013244" cy="7634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244" cy="763468"/>
            </a:xfrm>
            <a:custGeom>
              <a:avLst/>
              <a:gdLst/>
              <a:ahLst/>
              <a:cxnLst/>
              <a:rect l="l" t="t" r="r" b="b"/>
              <a:pathLst>
                <a:path w="1013244" h="763468">
                  <a:moveTo>
                    <a:pt x="70433" y="0"/>
                  </a:moveTo>
                  <a:lnTo>
                    <a:pt x="942811" y="0"/>
                  </a:lnTo>
                  <a:cubicBezTo>
                    <a:pt x="961491" y="0"/>
                    <a:pt x="979406" y="7421"/>
                    <a:pt x="992615" y="20629"/>
                  </a:cubicBezTo>
                  <a:cubicBezTo>
                    <a:pt x="1005824" y="33838"/>
                    <a:pt x="1013244" y="51753"/>
                    <a:pt x="1013244" y="70433"/>
                  </a:cubicBezTo>
                  <a:lnTo>
                    <a:pt x="1013244" y="693035"/>
                  </a:lnTo>
                  <a:cubicBezTo>
                    <a:pt x="1013244" y="711715"/>
                    <a:pt x="1005824" y="729630"/>
                    <a:pt x="992615" y="742839"/>
                  </a:cubicBezTo>
                  <a:cubicBezTo>
                    <a:pt x="979406" y="756048"/>
                    <a:pt x="961491" y="763468"/>
                    <a:pt x="942811" y="763468"/>
                  </a:cubicBezTo>
                  <a:lnTo>
                    <a:pt x="70433" y="763468"/>
                  </a:lnTo>
                  <a:cubicBezTo>
                    <a:pt x="51753" y="763468"/>
                    <a:pt x="33838" y="756048"/>
                    <a:pt x="20629" y="742839"/>
                  </a:cubicBezTo>
                  <a:cubicBezTo>
                    <a:pt x="7421" y="729630"/>
                    <a:pt x="0" y="711715"/>
                    <a:pt x="0" y="693035"/>
                  </a:cubicBezTo>
                  <a:lnTo>
                    <a:pt x="0" y="70433"/>
                  </a:lnTo>
                  <a:cubicBezTo>
                    <a:pt x="0" y="51753"/>
                    <a:pt x="7421" y="33838"/>
                    <a:pt x="20629" y="20629"/>
                  </a:cubicBezTo>
                  <a:cubicBezTo>
                    <a:pt x="33838" y="7421"/>
                    <a:pt x="51753" y="0"/>
                    <a:pt x="70433" y="0"/>
                  </a:cubicBezTo>
                  <a:close/>
                </a:path>
              </a:pathLst>
            </a:custGeom>
            <a:ln w="19050" cap="rnd">
              <a:solidFill>
                <a:srgbClr val="44C1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244" cy="83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281421" y="9226774"/>
            <a:ext cx="4102027" cy="3306155"/>
            <a:chOff x="0" y="0"/>
            <a:chExt cx="866646" cy="698500"/>
          </a:xfrm>
        </p:grpSpPr>
        <p:sp>
          <p:nvSpPr>
            <p:cNvPr id="6" name="Freeform 6"/>
            <p:cNvSpPr/>
            <p:nvPr/>
          </p:nvSpPr>
          <p:spPr>
            <a:xfrm>
              <a:off x="15273" y="0"/>
              <a:ext cx="836100" cy="698500"/>
            </a:xfrm>
            <a:custGeom>
              <a:avLst/>
              <a:gdLst/>
              <a:ahLst/>
              <a:cxnLst/>
              <a:rect l="l" t="t" r="r" b="b"/>
              <a:pathLst>
                <a:path w="836100" h="698500">
                  <a:moveTo>
                    <a:pt x="822899" y="398190"/>
                  </a:moveTo>
                  <a:lnTo>
                    <a:pt x="676647" y="649560"/>
                  </a:lnTo>
                  <a:cubicBezTo>
                    <a:pt x="659018" y="679860"/>
                    <a:pt x="626608" y="698500"/>
                    <a:pt x="591553" y="698500"/>
                  </a:cubicBezTo>
                  <a:lnTo>
                    <a:pt x="244547" y="698500"/>
                  </a:lnTo>
                  <a:cubicBezTo>
                    <a:pt x="209492" y="698500"/>
                    <a:pt x="177082" y="679860"/>
                    <a:pt x="159453" y="649560"/>
                  </a:cubicBezTo>
                  <a:lnTo>
                    <a:pt x="13201" y="398190"/>
                  </a:lnTo>
                  <a:cubicBezTo>
                    <a:pt x="-4400" y="367937"/>
                    <a:pt x="-4400" y="330563"/>
                    <a:pt x="13201" y="300310"/>
                  </a:cubicBezTo>
                  <a:lnTo>
                    <a:pt x="159453" y="48940"/>
                  </a:lnTo>
                  <a:cubicBezTo>
                    <a:pt x="177082" y="18640"/>
                    <a:pt x="209492" y="0"/>
                    <a:pt x="244547" y="0"/>
                  </a:cubicBezTo>
                  <a:lnTo>
                    <a:pt x="591553" y="0"/>
                  </a:lnTo>
                  <a:cubicBezTo>
                    <a:pt x="626608" y="0"/>
                    <a:pt x="659018" y="18640"/>
                    <a:pt x="676647" y="48940"/>
                  </a:cubicBezTo>
                  <a:lnTo>
                    <a:pt x="822899" y="300310"/>
                  </a:lnTo>
                  <a:cubicBezTo>
                    <a:pt x="840501" y="330563"/>
                    <a:pt x="840501" y="367937"/>
                    <a:pt x="822899" y="398190"/>
                  </a:cubicBezTo>
                  <a:close/>
                </a:path>
              </a:pathLst>
            </a:custGeom>
            <a:ln w="28575" cap="rnd">
              <a:solidFill>
                <a:srgbClr val="44C1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6380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43454" y="1527541"/>
            <a:ext cx="8347416" cy="6588072"/>
            <a:chOff x="0" y="0"/>
            <a:chExt cx="1534243" cy="1210878"/>
          </a:xfrm>
        </p:grpSpPr>
        <p:sp>
          <p:nvSpPr>
            <p:cNvPr id="9" name="Freeform 9"/>
            <p:cNvSpPr/>
            <p:nvPr/>
          </p:nvSpPr>
          <p:spPr>
            <a:xfrm rot="-65986">
              <a:off x="-2893" y="-12438"/>
              <a:ext cx="1537857" cy="1235754"/>
            </a:xfrm>
            <a:custGeom>
              <a:avLst/>
              <a:gdLst/>
              <a:ahLst/>
              <a:cxnLst/>
              <a:rect l="l" t="t" r="r" b="b"/>
              <a:pathLst>
                <a:path w="1537857" h="1235754">
                  <a:moveTo>
                    <a:pt x="1133699" y="57437"/>
                  </a:moveTo>
                  <a:cubicBezTo>
                    <a:pt x="1112469" y="32768"/>
                    <a:pt x="1081735" y="18310"/>
                    <a:pt x="1049195" y="17686"/>
                  </a:cubicBezTo>
                  <a:lnTo>
                    <a:pt x="129019" y="21"/>
                  </a:lnTo>
                  <a:cubicBezTo>
                    <a:pt x="65858" y="-1191"/>
                    <a:pt x="13673" y="49028"/>
                    <a:pt x="12459" y="112188"/>
                  </a:cubicBezTo>
                  <a:lnTo>
                    <a:pt x="5035" y="498948"/>
                  </a:lnTo>
                  <a:lnTo>
                    <a:pt x="22" y="760078"/>
                  </a:lnTo>
                  <a:cubicBezTo>
                    <a:pt x="-1191" y="823239"/>
                    <a:pt x="49028" y="875424"/>
                    <a:pt x="112189" y="876636"/>
                  </a:cubicBezTo>
                  <a:lnTo>
                    <a:pt x="658910" y="887132"/>
                  </a:lnTo>
                  <a:cubicBezTo>
                    <a:pt x="691451" y="887756"/>
                    <a:pt x="722184" y="902214"/>
                    <a:pt x="743414" y="926883"/>
                  </a:cubicBezTo>
                  <a:lnTo>
                    <a:pt x="969086" y="1189121"/>
                  </a:lnTo>
                  <a:cubicBezTo>
                    <a:pt x="990316" y="1213790"/>
                    <a:pt x="1021050" y="1228247"/>
                    <a:pt x="1053591" y="1228872"/>
                  </a:cubicBezTo>
                  <a:lnTo>
                    <a:pt x="1411011" y="1235733"/>
                  </a:lnTo>
                  <a:cubicBezTo>
                    <a:pt x="1441342" y="1236316"/>
                    <a:pt x="1470663" y="1224827"/>
                    <a:pt x="1492522" y="1203792"/>
                  </a:cubicBezTo>
                  <a:cubicBezTo>
                    <a:pt x="1514382" y="1182757"/>
                    <a:pt x="1526990" y="1153900"/>
                    <a:pt x="1527573" y="1123570"/>
                  </a:cubicBezTo>
                  <a:lnTo>
                    <a:pt x="1537828" y="589417"/>
                  </a:lnTo>
                  <a:cubicBezTo>
                    <a:pt x="1538582" y="550120"/>
                    <a:pt x="1524825" y="511925"/>
                    <a:pt x="1499187" y="482134"/>
                  </a:cubicBezTo>
                  <a:close/>
                </a:path>
              </a:pathLst>
            </a:custGeom>
            <a:blipFill>
              <a:blip r:embed="rId4"/>
              <a:stretch>
                <a:fillRect t="-2104" r="-2295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903193" y="6804491"/>
            <a:ext cx="6602359" cy="1939628"/>
            <a:chOff x="0" y="0"/>
            <a:chExt cx="1738893" cy="5108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8893" cy="510849"/>
            </a:xfrm>
            <a:custGeom>
              <a:avLst/>
              <a:gdLst/>
              <a:ahLst/>
              <a:cxnLst/>
              <a:rect l="l" t="t" r="r" b="b"/>
              <a:pathLst>
                <a:path w="1738893" h="510849">
                  <a:moveTo>
                    <a:pt x="35178" y="0"/>
                  </a:moveTo>
                  <a:lnTo>
                    <a:pt x="1703715" y="0"/>
                  </a:lnTo>
                  <a:cubicBezTo>
                    <a:pt x="1723143" y="0"/>
                    <a:pt x="1738893" y="15750"/>
                    <a:pt x="1738893" y="35178"/>
                  </a:cubicBezTo>
                  <a:lnTo>
                    <a:pt x="1738893" y="475671"/>
                  </a:lnTo>
                  <a:cubicBezTo>
                    <a:pt x="1738893" y="495099"/>
                    <a:pt x="1723143" y="510849"/>
                    <a:pt x="1703715" y="510849"/>
                  </a:cubicBezTo>
                  <a:lnTo>
                    <a:pt x="35178" y="510849"/>
                  </a:lnTo>
                  <a:cubicBezTo>
                    <a:pt x="15750" y="510849"/>
                    <a:pt x="0" y="495099"/>
                    <a:pt x="0" y="475671"/>
                  </a:cubicBezTo>
                  <a:lnTo>
                    <a:pt x="0" y="35178"/>
                  </a:lnTo>
                  <a:cubicBezTo>
                    <a:pt x="0" y="15750"/>
                    <a:pt x="15750" y="0"/>
                    <a:pt x="351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638D">
                    <a:alpha val="0"/>
                  </a:srgbClr>
                </a:gs>
                <a:gs pos="100000">
                  <a:srgbClr val="0F638D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738893" cy="567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1214619" y="6823541"/>
            <a:ext cx="6597120" cy="19050"/>
          </a:xfrm>
          <a:prstGeom prst="line">
            <a:avLst/>
          </a:prstGeom>
          <a:ln w="38100" cap="rnd">
            <a:solidFill>
              <a:srgbClr val="44C1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 rot="-10800000">
            <a:off x="15803889" y="9616456"/>
            <a:ext cx="4102027" cy="3306155"/>
            <a:chOff x="0" y="0"/>
            <a:chExt cx="866646" cy="698500"/>
          </a:xfrm>
        </p:grpSpPr>
        <p:sp>
          <p:nvSpPr>
            <p:cNvPr id="15" name="Freeform 15"/>
            <p:cNvSpPr/>
            <p:nvPr/>
          </p:nvSpPr>
          <p:spPr>
            <a:xfrm>
              <a:off x="15273" y="0"/>
              <a:ext cx="836100" cy="698500"/>
            </a:xfrm>
            <a:custGeom>
              <a:avLst/>
              <a:gdLst/>
              <a:ahLst/>
              <a:cxnLst/>
              <a:rect l="l" t="t" r="r" b="b"/>
              <a:pathLst>
                <a:path w="836100" h="698500">
                  <a:moveTo>
                    <a:pt x="822899" y="398190"/>
                  </a:moveTo>
                  <a:lnTo>
                    <a:pt x="676647" y="649560"/>
                  </a:lnTo>
                  <a:cubicBezTo>
                    <a:pt x="659018" y="679860"/>
                    <a:pt x="626608" y="698500"/>
                    <a:pt x="591553" y="698500"/>
                  </a:cubicBezTo>
                  <a:lnTo>
                    <a:pt x="244547" y="698500"/>
                  </a:lnTo>
                  <a:cubicBezTo>
                    <a:pt x="209492" y="698500"/>
                    <a:pt x="177082" y="679860"/>
                    <a:pt x="159453" y="649560"/>
                  </a:cubicBezTo>
                  <a:lnTo>
                    <a:pt x="13201" y="398190"/>
                  </a:lnTo>
                  <a:cubicBezTo>
                    <a:pt x="-4400" y="367937"/>
                    <a:pt x="-4400" y="330563"/>
                    <a:pt x="13201" y="300310"/>
                  </a:cubicBezTo>
                  <a:lnTo>
                    <a:pt x="159453" y="48940"/>
                  </a:lnTo>
                  <a:cubicBezTo>
                    <a:pt x="177082" y="18640"/>
                    <a:pt x="209492" y="0"/>
                    <a:pt x="244547" y="0"/>
                  </a:cubicBezTo>
                  <a:lnTo>
                    <a:pt x="591553" y="0"/>
                  </a:lnTo>
                  <a:cubicBezTo>
                    <a:pt x="626608" y="0"/>
                    <a:pt x="659018" y="18640"/>
                    <a:pt x="676647" y="48940"/>
                  </a:cubicBezTo>
                  <a:lnTo>
                    <a:pt x="822899" y="300310"/>
                  </a:lnTo>
                  <a:cubicBezTo>
                    <a:pt x="840501" y="330563"/>
                    <a:pt x="840501" y="367937"/>
                    <a:pt x="822899" y="398190"/>
                  </a:cubicBezTo>
                  <a:close/>
                </a:path>
              </a:pathLst>
            </a:custGeom>
            <a:ln w="28575" cap="rnd">
              <a:solidFill>
                <a:srgbClr val="44C1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6380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47638" y="149004"/>
            <a:ext cx="2757074" cy="2757074"/>
          </a:xfrm>
          <a:custGeom>
            <a:avLst/>
            <a:gdLst/>
            <a:ahLst/>
            <a:cxnLst/>
            <a:rect l="l" t="t" r="r" b="b"/>
            <a:pathLst>
              <a:path w="2757074" h="2757074">
                <a:moveTo>
                  <a:pt x="0" y="0"/>
                </a:moveTo>
                <a:lnTo>
                  <a:pt x="2757075" y="0"/>
                </a:lnTo>
                <a:lnTo>
                  <a:pt x="2757075" y="2757074"/>
                </a:lnTo>
                <a:lnTo>
                  <a:pt x="0" y="2757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14619" y="3202327"/>
            <a:ext cx="6597120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Заповядайте</a:t>
            </a:r>
            <a:r>
              <a:rPr lang="en-US" sz="750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при</a:t>
            </a:r>
            <a:r>
              <a:rPr lang="en-US" sz="750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нас</a:t>
            </a:r>
            <a:r>
              <a:rPr lang="en-US" sz="750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в ПГМ </a:t>
            </a:r>
            <a:r>
              <a:rPr lang="en-US" sz="7500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Сливен</a:t>
            </a:r>
            <a:r>
              <a:rPr lang="en-US" sz="750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!</a:t>
            </a:r>
          </a:p>
        </p:txBody>
      </p:sp>
      <p:pic>
        <p:nvPicPr>
          <p:cNvPr id="19" name="voicertool_audio_Kalina_08.05.2026 г._at_09_10_58_on_May_8th_2026">
            <a:hlinkClick r:id="" action="ppaction://media"/>
            <a:extLst>
              <a:ext uri="{FF2B5EF4-FFF2-40B4-BE49-F238E27FC236}">
                <a16:creationId xmlns:a16="http://schemas.microsoft.com/office/drawing/2014/main" id="{55E8309A-2C87-4C1D-8E04-67822646F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11220" y="937277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wind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9812" y="-1250174"/>
            <a:ext cx="18896923" cy="7169909"/>
          </a:xfrm>
          <a:custGeom>
            <a:avLst/>
            <a:gdLst/>
            <a:ahLst/>
            <a:cxnLst/>
            <a:rect l="l" t="t" r="r" b="b"/>
            <a:pathLst>
              <a:path w="18896923" h="7169909">
                <a:moveTo>
                  <a:pt x="0" y="0"/>
                </a:moveTo>
                <a:lnTo>
                  <a:pt x="18896922" y="0"/>
                </a:lnTo>
                <a:lnTo>
                  <a:pt x="18896922" y="7169908"/>
                </a:lnTo>
                <a:lnTo>
                  <a:pt x="0" y="716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 t="-64174" b="-1121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226899" y="2912244"/>
            <a:ext cx="18741797" cy="4126895"/>
            <a:chOff x="0" y="0"/>
            <a:chExt cx="4936111" cy="10869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36111" cy="1086919"/>
            </a:xfrm>
            <a:custGeom>
              <a:avLst/>
              <a:gdLst/>
              <a:ahLst/>
              <a:cxnLst/>
              <a:rect l="l" t="t" r="r" b="b"/>
              <a:pathLst>
                <a:path w="4936111" h="1086919">
                  <a:moveTo>
                    <a:pt x="0" y="0"/>
                  </a:moveTo>
                  <a:lnTo>
                    <a:pt x="4936111" y="0"/>
                  </a:lnTo>
                  <a:lnTo>
                    <a:pt x="4936111" y="1086919"/>
                  </a:lnTo>
                  <a:lnTo>
                    <a:pt x="0" y="108691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36111" cy="1125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418286" y="2032165"/>
            <a:ext cx="8508967" cy="215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</a:pPr>
            <a:r>
              <a:rPr lang="bg-BG" sz="5600" b="1" spc="-224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ØАвтомобилн</a:t>
            </a:r>
            <a:r>
              <a:rPr lang="en-US" sz="5600" b="1" spc="-224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а </a:t>
            </a:r>
            <a:r>
              <a:rPr lang="bg-BG" sz="5600" b="1" spc="-224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техника</a:t>
            </a:r>
            <a:r>
              <a:rPr lang="en-US" sz="5600" b="1" spc="-224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и </a:t>
            </a:r>
            <a:r>
              <a:rPr lang="bg-BG" sz="5600" b="1" spc="-224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мехатроника</a:t>
            </a:r>
            <a:endParaRPr lang="bg-BG" sz="5600" b="1" spc="-224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5600"/>
              </a:lnSpc>
            </a:pPr>
            <a:endParaRPr lang="en-US" sz="5600" b="1" spc="-224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69711" y="3895195"/>
            <a:ext cx="6732972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329937" y="6455901"/>
            <a:ext cx="15998159" cy="292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2"/>
              </a:lnSpc>
            </a:pP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   Ако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се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интересуваш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от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автомобили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технологии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иновации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тази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професия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е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твоят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правилен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избор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Тя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съчетава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класическата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автомобилна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техника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с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най-съвременните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електронни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компютърни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системи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които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управляват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модерните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превозни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782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средства</a:t>
            </a:r>
            <a:r>
              <a:rPr lang="en-US" sz="3782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algn="just">
              <a:lnSpc>
                <a:spcPts val="3782"/>
              </a:lnSpc>
            </a:pPr>
            <a:endParaRPr lang="en-US" sz="3782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793246" y="8992183"/>
            <a:ext cx="164817" cy="131254"/>
          </a:xfrm>
          <a:custGeom>
            <a:avLst/>
            <a:gdLst/>
            <a:ahLst/>
            <a:cxnLst/>
            <a:rect l="l" t="t" r="r" b="b"/>
            <a:pathLst>
              <a:path w="164817" h="131254">
                <a:moveTo>
                  <a:pt x="0" y="0"/>
                </a:moveTo>
                <a:lnTo>
                  <a:pt x="164816" y="0"/>
                </a:lnTo>
                <a:lnTo>
                  <a:pt x="164816" y="131254"/>
                </a:lnTo>
                <a:lnTo>
                  <a:pt x="0" y="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voicertool_audio_Kalina_11.05.2026 г._at_09_20_45_on_May_11th_2026">
            <a:hlinkClick r:id="" action="ppaction://media"/>
            <a:extLst>
              <a:ext uri="{FF2B5EF4-FFF2-40B4-BE49-F238E27FC236}">
                <a16:creationId xmlns:a16="http://schemas.microsoft.com/office/drawing/2014/main" id="{84F6C956-B7B7-4AAD-8AD2-56E1D6D60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02200" y="953764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win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5135" y="0"/>
            <a:ext cx="14537651" cy="10650116"/>
          </a:xfrm>
          <a:custGeom>
            <a:avLst/>
            <a:gdLst/>
            <a:ahLst/>
            <a:cxnLst/>
            <a:rect l="l" t="t" r="r" b="b"/>
            <a:pathLst>
              <a:path w="14537651" h="10650116">
                <a:moveTo>
                  <a:pt x="0" y="0"/>
                </a:moveTo>
                <a:lnTo>
                  <a:pt x="14537650" y="0"/>
                </a:lnTo>
                <a:lnTo>
                  <a:pt x="14537650" y="10650116"/>
                </a:lnTo>
                <a:lnTo>
                  <a:pt x="0" y="10650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 t="-41970" b="-62597"/>
            </a:stretch>
          </a:blipFill>
        </p:spPr>
      </p:sp>
      <p:sp>
        <p:nvSpPr>
          <p:cNvPr id="4" name="AutoShape 4"/>
          <p:cNvSpPr/>
          <p:nvPr/>
        </p:nvSpPr>
        <p:spPr>
          <a:xfrm flipH="1">
            <a:off x="11328192" y="6362700"/>
            <a:ext cx="6120568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793246" y="8992183"/>
            <a:ext cx="164817" cy="131254"/>
          </a:xfrm>
          <a:custGeom>
            <a:avLst/>
            <a:gdLst/>
            <a:ahLst/>
            <a:cxnLst/>
            <a:rect l="l" t="t" r="r" b="b"/>
            <a:pathLst>
              <a:path w="164817" h="131254">
                <a:moveTo>
                  <a:pt x="0" y="0"/>
                </a:moveTo>
                <a:lnTo>
                  <a:pt x="164816" y="0"/>
                </a:lnTo>
                <a:lnTo>
                  <a:pt x="164816" y="131254"/>
                </a:lnTo>
                <a:lnTo>
                  <a:pt x="0" y="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122613" y="3619500"/>
            <a:ext cx="6882544" cy="23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Възможност</a:t>
            </a:r>
            <a:r>
              <a:rPr lang="en-US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придобиване</a:t>
            </a:r>
            <a:r>
              <a:rPr lang="bg-BG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на</a:t>
            </a:r>
            <a:r>
              <a:rPr lang="en-US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свидетелство за управление на моторно превозно средство</a:t>
            </a:r>
            <a:r>
              <a:rPr lang="en-US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bg-BG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</a:t>
            </a:r>
            <a:r>
              <a:rPr lang="en-US" sz="32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атегория</a:t>
            </a:r>
            <a:r>
              <a:rPr lang="en-US" sz="32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B</a:t>
            </a:r>
          </a:p>
        </p:txBody>
      </p:sp>
      <p:pic>
        <p:nvPicPr>
          <p:cNvPr id="8" name="voicertool_audio_Kalina_11.05.2026 г._at_08_38_47_on_May_11th_2026">
            <a:hlinkClick r:id="" action="ppaction://media"/>
            <a:extLst>
              <a:ext uri="{FF2B5EF4-FFF2-40B4-BE49-F238E27FC236}">
                <a16:creationId xmlns:a16="http://schemas.microsoft.com/office/drawing/2014/main" id="{F40C87A9-5D3B-4322-BB9C-F54B3BEA4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93359" y="96393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wind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80" t="-80722" r="-3531" b="-803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84016" y="8992183"/>
            <a:ext cx="164817" cy="131254"/>
          </a:xfrm>
          <a:custGeom>
            <a:avLst/>
            <a:gdLst/>
            <a:ahLst/>
            <a:cxnLst/>
            <a:rect l="l" t="t" r="r" b="b"/>
            <a:pathLst>
              <a:path w="164817" h="131254">
                <a:moveTo>
                  <a:pt x="0" y="0"/>
                </a:moveTo>
                <a:lnTo>
                  <a:pt x="164817" y="0"/>
                </a:lnTo>
                <a:lnTo>
                  <a:pt x="164817" y="131254"/>
                </a:lnTo>
                <a:lnTo>
                  <a:pt x="0" y="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000500"/>
            <a:ext cx="2545160" cy="4167261"/>
            <a:chOff x="0" y="0"/>
            <a:chExt cx="67033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0330" cy="812800"/>
            </a:xfrm>
            <a:custGeom>
              <a:avLst/>
              <a:gdLst/>
              <a:ahLst/>
              <a:cxnLst/>
              <a:rect l="l" t="t" r="r" b="b"/>
              <a:pathLst>
                <a:path w="670330" h="812800">
                  <a:moveTo>
                    <a:pt x="0" y="0"/>
                  </a:moveTo>
                  <a:lnTo>
                    <a:pt x="670330" y="0"/>
                  </a:lnTo>
                  <a:lnTo>
                    <a:pt x="670330" y="812800"/>
                  </a:lnTo>
                  <a:lnTo>
                    <a:pt x="0" y="812800"/>
                  </a:lnTo>
                  <a:close/>
                </a:path>
              </a:pathLst>
            </a:custGeom>
            <a:ln w="952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67033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9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714140" y="4000500"/>
            <a:ext cx="2545160" cy="4167261"/>
            <a:chOff x="0" y="0"/>
            <a:chExt cx="67033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0330" cy="812800"/>
            </a:xfrm>
            <a:custGeom>
              <a:avLst/>
              <a:gdLst/>
              <a:ahLst/>
              <a:cxnLst/>
              <a:rect l="l" t="t" r="r" b="b"/>
              <a:pathLst>
                <a:path w="670330" h="812800">
                  <a:moveTo>
                    <a:pt x="0" y="0"/>
                  </a:moveTo>
                  <a:lnTo>
                    <a:pt x="670330" y="0"/>
                  </a:lnTo>
                  <a:lnTo>
                    <a:pt x="670330" y="812800"/>
                  </a:lnTo>
                  <a:lnTo>
                    <a:pt x="0" y="812800"/>
                  </a:lnTo>
                  <a:close/>
                </a:path>
              </a:pathLst>
            </a:custGeom>
            <a:ln w="952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67033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9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210262" y="1674203"/>
            <a:ext cx="11867476" cy="144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bg-BG" sz="5600" b="1" spc="-224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Какво можеш да работиш след завършване на 12 клас</a:t>
            </a:r>
            <a:r>
              <a:rPr lang="en-US" sz="5600" b="1" spc="-224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4856331"/>
            <a:ext cx="18288000" cy="297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Автомонтьор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и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механик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в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автосервизи</a:t>
            </a: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Диагностик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на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автомобилни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системи</a:t>
            </a: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Техник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в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автомобилни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фирми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и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представителства</a:t>
            </a: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Специалист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в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транспортни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и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логистични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компании</a:t>
            </a: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Служител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в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технически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центрове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и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сервизни</a:t>
            </a:r>
            <a:r>
              <a:rPr lang="en-US" sz="3600" b="1" spc="-132" dirty="0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 </a:t>
            </a:r>
            <a:r>
              <a:rPr lang="en-US" sz="3600" b="1" spc="-132" dirty="0" err="1">
                <a:solidFill>
                  <a:srgbClr val="FFFFFF"/>
                </a:solidFill>
                <a:latin typeface="เอฟซี ฟาสท์เทสท์ Bold"/>
                <a:ea typeface="เอฟซี ฟาสท์เทสท์ Bold"/>
                <a:cs typeface="เอฟซี ฟาสท์เทสท์ Bold"/>
                <a:sym typeface="เอฟซี ฟาสท์เทสท์ Bold"/>
              </a:rPr>
              <a:t>бази</a:t>
            </a: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600" b="1" spc="-132" dirty="0">
              <a:solidFill>
                <a:srgbClr val="FFFFFF"/>
              </a:solidFill>
              <a:latin typeface="เอฟซี ฟาสท์เทสท์ Bold"/>
              <a:ea typeface="เอฟซี ฟาสท์เทสท์ Bold"/>
              <a:cs typeface="เอฟซี ฟาสท์เทสท์ Bold"/>
              <a:sym typeface="เอฟซี ฟาสท์เทสท์ Bold"/>
            </a:endParaRPr>
          </a:p>
        </p:txBody>
      </p:sp>
      <p:pic>
        <p:nvPicPr>
          <p:cNvPr id="12" name="voicertool_audio_Kalina_11.05.2026 г._at_10_09_28_on_May_11th_2026 (1)">
            <a:hlinkClick r:id="" action="ppaction://media"/>
            <a:extLst>
              <a:ext uri="{FF2B5EF4-FFF2-40B4-BE49-F238E27FC236}">
                <a16:creationId xmlns:a16="http://schemas.microsoft.com/office/drawing/2014/main" id="{C9DBB99C-3B93-4FC1-B801-3F35F6461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8400" y="972552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000">
        <p15:prstTrans prst="wind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" y="-185514"/>
            <a:ext cx="18288001" cy="5786852"/>
            <a:chOff x="0" y="0"/>
            <a:chExt cx="7456796" cy="225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56796" cy="2259004"/>
            </a:xfrm>
            <a:custGeom>
              <a:avLst/>
              <a:gdLst/>
              <a:ahLst/>
              <a:cxnLst/>
              <a:rect l="l" t="t" r="r" b="b"/>
              <a:pathLst>
                <a:path w="7456796" h="2259004">
                  <a:moveTo>
                    <a:pt x="0" y="0"/>
                  </a:moveTo>
                  <a:lnTo>
                    <a:pt x="7456796" y="0"/>
                  </a:lnTo>
                  <a:lnTo>
                    <a:pt x="7456796" y="2259004"/>
                  </a:lnTo>
                  <a:lnTo>
                    <a:pt x="0" y="2259004"/>
                  </a:lnTo>
                  <a:close/>
                </a:path>
              </a:pathLst>
            </a:custGeom>
            <a:blipFill>
              <a:blip r:embed="rId4"/>
              <a:stretch>
                <a:fillRect t="-241192" b="-22263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" y="2300618"/>
            <a:ext cx="18288000" cy="3563631"/>
            <a:chOff x="0" y="0"/>
            <a:chExt cx="4936111" cy="9385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36111" cy="938569"/>
            </a:xfrm>
            <a:custGeom>
              <a:avLst/>
              <a:gdLst/>
              <a:ahLst/>
              <a:cxnLst/>
              <a:rect l="l" t="t" r="r" b="b"/>
              <a:pathLst>
                <a:path w="4936111" h="938569">
                  <a:moveTo>
                    <a:pt x="0" y="0"/>
                  </a:moveTo>
                  <a:lnTo>
                    <a:pt x="4936111" y="0"/>
                  </a:lnTo>
                  <a:lnTo>
                    <a:pt x="4936111" y="938569"/>
                  </a:lnTo>
                  <a:lnTo>
                    <a:pt x="0" y="93856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936111" cy="97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3569" y="7106285"/>
            <a:ext cx="17242047" cy="215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Избери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„</a:t>
            </a:r>
            <a:r>
              <a:rPr lang="en-US" sz="5600" b="1" spc="-224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Автомобилна</a:t>
            </a:r>
            <a:r>
              <a:rPr lang="en-US" sz="5600" b="1" spc="-224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5600" b="1" spc="-224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техника</a:t>
            </a:r>
            <a:r>
              <a:rPr lang="en-US" sz="5600" b="1" spc="-224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и </a:t>
            </a:r>
            <a:r>
              <a:rPr lang="en-US" sz="5600" b="1" spc="-224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мехатроника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“ и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се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превърни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специалист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който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движи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света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600" spc="-224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напред</a:t>
            </a:r>
            <a:r>
              <a:rPr lang="en-US" sz="5600" spc="-224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!</a:t>
            </a:r>
          </a:p>
        </p:txBody>
      </p:sp>
      <p:sp>
        <p:nvSpPr>
          <p:cNvPr id="8" name="AutoShape 8"/>
          <p:cNvSpPr/>
          <p:nvPr/>
        </p:nvSpPr>
        <p:spPr>
          <a:xfrm>
            <a:off x="6746410" y="9655796"/>
            <a:ext cx="6732972" cy="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6793246" y="8992183"/>
            <a:ext cx="164817" cy="131254"/>
          </a:xfrm>
          <a:custGeom>
            <a:avLst/>
            <a:gdLst/>
            <a:ahLst/>
            <a:cxnLst/>
            <a:rect l="l" t="t" r="r" b="b"/>
            <a:pathLst>
              <a:path w="164817" h="131254">
                <a:moveTo>
                  <a:pt x="0" y="0"/>
                </a:moveTo>
                <a:lnTo>
                  <a:pt x="164816" y="0"/>
                </a:lnTo>
                <a:lnTo>
                  <a:pt x="164816" y="131254"/>
                </a:lnTo>
                <a:lnTo>
                  <a:pt x="0" y="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715406" y="9002883"/>
            <a:ext cx="1077839" cy="15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0"/>
              </a:lnSpc>
            </a:pPr>
            <a:r>
              <a:rPr lang="en-US" sz="1400" spc="-56">
                <a:solidFill>
                  <a:srgbClr val="000000"/>
                </a:solidFill>
                <a:latin typeface="TT Octosquares Condensed"/>
                <a:ea typeface="TT Octosquares Condensed"/>
                <a:cs typeface="TT Octosquares Condensed"/>
                <a:sym typeface="TT Octosquares Condensed"/>
              </a:rPr>
              <a:t>LEARN MORE</a:t>
            </a:r>
          </a:p>
        </p:txBody>
      </p:sp>
      <p:pic>
        <p:nvPicPr>
          <p:cNvPr id="11" name="Избери Автомобилна т">
            <a:hlinkClick r:id="" action="ppaction://media"/>
            <a:extLst>
              <a:ext uri="{FF2B5EF4-FFF2-40B4-BE49-F238E27FC236}">
                <a16:creationId xmlns:a16="http://schemas.microsoft.com/office/drawing/2014/main" id="{D054129A-6351-4D8C-BDA2-EC3361C1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41934" y="941211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wind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4266" y="1028700"/>
            <a:ext cx="6315034" cy="8229600"/>
            <a:chOff x="0" y="0"/>
            <a:chExt cx="1663219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3219" cy="2167467"/>
            </a:xfrm>
            <a:custGeom>
              <a:avLst/>
              <a:gdLst/>
              <a:ahLst/>
              <a:cxnLst/>
              <a:rect l="l" t="t" r="r" b="b"/>
              <a:pathLst>
                <a:path w="1663219" h="2167467">
                  <a:moveTo>
                    <a:pt x="73557" y="0"/>
                  </a:moveTo>
                  <a:lnTo>
                    <a:pt x="1589662" y="0"/>
                  </a:lnTo>
                  <a:cubicBezTo>
                    <a:pt x="1609170" y="0"/>
                    <a:pt x="1627880" y="7750"/>
                    <a:pt x="1641674" y="21544"/>
                  </a:cubicBezTo>
                  <a:cubicBezTo>
                    <a:pt x="1655469" y="35339"/>
                    <a:pt x="1663219" y="54049"/>
                    <a:pt x="1663219" y="73557"/>
                  </a:cubicBezTo>
                  <a:lnTo>
                    <a:pt x="1663219" y="2093910"/>
                  </a:lnTo>
                  <a:cubicBezTo>
                    <a:pt x="1663219" y="2134534"/>
                    <a:pt x="1630286" y="2167467"/>
                    <a:pt x="1589662" y="2167467"/>
                  </a:cubicBezTo>
                  <a:lnTo>
                    <a:pt x="73557" y="2167467"/>
                  </a:lnTo>
                  <a:cubicBezTo>
                    <a:pt x="54049" y="2167467"/>
                    <a:pt x="35339" y="2159717"/>
                    <a:pt x="21544" y="2145922"/>
                  </a:cubicBezTo>
                  <a:cubicBezTo>
                    <a:pt x="7750" y="2132128"/>
                    <a:pt x="0" y="2113418"/>
                    <a:pt x="0" y="2093910"/>
                  </a:cubicBezTo>
                  <a:lnTo>
                    <a:pt x="0" y="73557"/>
                  </a:lnTo>
                  <a:cubicBezTo>
                    <a:pt x="0" y="32933"/>
                    <a:pt x="32933" y="0"/>
                    <a:pt x="73557" y="0"/>
                  </a:cubicBezTo>
                  <a:close/>
                </a:path>
              </a:pathLst>
            </a:custGeom>
            <a:ln w="85725" cap="rnd">
              <a:solidFill>
                <a:srgbClr val="FFDE5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6321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08095" y="1320707"/>
            <a:ext cx="5787377" cy="7645586"/>
            <a:chOff x="0" y="0"/>
            <a:chExt cx="849179" cy="1121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9179" cy="1121832"/>
            </a:xfrm>
            <a:custGeom>
              <a:avLst/>
              <a:gdLst/>
              <a:ahLst/>
              <a:cxnLst/>
              <a:rect l="l" t="t" r="r" b="b"/>
              <a:pathLst>
                <a:path w="849179" h="1121832">
                  <a:moveTo>
                    <a:pt x="78926" y="0"/>
                  </a:moveTo>
                  <a:lnTo>
                    <a:pt x="770253" y="0"/>
                  </a:lnTo>
                  <a:cubicBezTo>
                    <a:pt x="813842" y="0"/>
                    <a:pt x="849179" y="35336"/>
                    <a:pt x="849179" y="78926"/>
                  </a:cubicBezTo>
                  <a:lnTo>
                    <a:pt x="849179" y="1042907"/>
                  </a:lnTo>
                  <a:cubicBezTo>
                    <a:pt x="849179" y="1086496"/>
                    <a:pt x="813842" y="1121832"/>
                    <a:pt x="770253" y="1121832"/>
                  </a:cubicBezTo>
                  <a:lnTo>
                    <a:pt x="78926" y="1121832"/>
                  </a:lnTo>
                  <a:cubicBezTo>
                    <a:pt x="35336" y="1121832"/>
                    <a:pt x="0" y="1086496"/>
                    <a:pt x="0" y="1042907"/>
                  </a:cubicBezTo>
                  <a:lnTo>
                    <a:pt x="0" y="78926"/>
                  </a:lnTo>
                  <a:cubicBezTo>
                    <a:pt x="0" y="35336"/>
                    <a:pt x="35336" y="0"/>
                    <a:pt x="78926" y="0"/>
                  </a:cubicBezTo>
                  <a:close/>
                </a:path>
              </a:pathLst>
            </a:custGeom>
            <a:blipFill>
              <a:blip r:embed="rId4"/>
              <a:stretch>
                <a:fillRect t="-6720" b="-672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id="7" name="Freeform 7"/>
          <p:cNvSpPr/>
          <p:nvPr/>
        </p:nvSpPr>
        <p:spPr>
          <a:xfrm>
            <a:off x="8762373" y="0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8" y="0"/>
                </a:lnTo>
                <a:lnTo>
                  <a:pt x="1412818" y="2443552"/>
                </a:lnTo>
                <a:lnTo>
                  <a:pt x="0" y="2443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96164" y="2905196"/>
            <a:ext cx="8809081" cy="398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Хибридни</a:t>
            </a:r>
            <a:r>
              <a:rPr lang="en-US" sz="5600" b="1" dirty="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 и </a:t>
            </a:r>
            <a:r>
              <a:rPr lang="en-US" sz="5600" b="1" dirty="0" err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електрически</a:t>
            </a:r>
            <a:endParaRPr lang="en-US" sz="5600" b="1" dirty="0">
              <a:solidFill>
                <a:srgbClr val="FFDE5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840"/>
              </a:lnSpc>
            </a:pPr>
            <a:r>
              <a:rPr lang="en-US" sz="5600" b="1" dirty="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600" b="1" dirty="0" err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пътни</a:t>
            </a:r>
            <a:r>
              <a:rPr lang="en-US" sz="5600" b="1" dirty="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600" b="1" dirty="0" err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превозни</a:t>
            </a:r>
            <a:endParaRPr lang="en-US" sz="5600" b="1" dirty="0">
              <a:solidFill>
                <a:srgbClr val="FFDE5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600" b="1" dirty="0" err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средства</a:t>
            </a:r>
            <a:endParaRPr lang="en-US" sz="5600" b="1" dirty="0">
              <a:solidFill>
                <a:srgbClr val="FFDE5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117994" y="7843448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8" y="0"/>
                </a:lnTo>
                <a:lnTo>
                  <a:pt x="1412818" y="2443552"/>
                </a:lnTo>
                <a:lnTo>
                  <a:pt x="0" y="2443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voicertool_audio_Kalina_07.05.2026 г._at_10_20_50_on_May_7th_2026 (1)">
            <a:hlinkClick r:id="" action="ppaction://media"/>
            <a:extLst>
              <a:ext uri="{FF2B5EF4-FFF2-40B4-BE49-F238E27FC236}">
                <a16:creationId xmlns:a16="http://schemas.microsoft.com/office/drawing/2014/main" id="{C8CF4869-B421-4C11-AA27-7D929200A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02200" y="96393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5210" y="1079018"/>
            <a:ext cx="13958901" cy="242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свят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който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все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по-бързо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преминава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към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зелени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технологии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устойчива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мобилност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bg-BG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професията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„</a:t>
            </a:r>
            <a:r>
              <a:rPr lang="en-US" sz="3399" b="1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Хибридни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и </a:t>
            </a:r>
            <a:r>
              <a:rPr lang="en-US" sz="3399" b="1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електрически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пътни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превозни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99" b="1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средства</a:t>
            </a:r>
            <a:r>
              <a:rPr lang="en-US" sz="3399" b="1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“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предлага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модерно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образование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съобразено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с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най-новите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тенденции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автомобилната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индустрия</a:t>
            </a:r>
            <a:r>
              <a:rPr lang="en-US" sz="33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9361" y="4909443"/>
            <a:ext cx="16230600" cy="5716482"/>
            <a:chOff x="0" y="0"/>
            <a:chExt cx="4274726" cy="15055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505576"/>
            </a:xfrm>
            <a:custGeom>
              <a:avLst/>
              <a:gdLst/>
              <a:ahLst/>
              <a:cxnLst/>
              <a:rect l="l" t="t" r="r" b="b"/>
              <a:pathLst>
                <a:path w="4274726" h="1505576">
                  <a:moveTo>
                    <a:pt x="28620" y="0"/>
                  </a:moveTo>
                  <a:lnTo>
                    <a:pt x="4246106" y="0"/>
                  </a:lnTo>
                  <a:cubicBezTo>
                    <a:pt x="4261912" y="0"/>
                    <a:pt x="4274726" y="12813"/>
                    <a:pt x="4274726" y="28620"/>
                  </a:cubicBezTo>
                  <a:lnTo>
                    <a:pt x="4274726" y="1476956"/>
                  </a:lnTo>
                  <a:cubicBezTo>
                    <a:pt x="4274726" y="1492762"/>
                    <a:pt x="4261912" y="1505576"/>
                    <a:pt x="4246106" y="1505576"/>
                  </a:cubicBezTo>
                  <a:lnTo>
                    <a:pt x="28620" y="1505576"/>
                  </a:lnTo>
                  <a:cubicBezTo>
                    <a:pt x="12813" y="1505576"/>
                    <a:pt x="0" y="1492762"/>
                    <a:pt x="0" y="1476956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ln w="85725" cap="rnd">
              <a:solidFill>
                <a:srgbClr val="FFDE5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74726" cy="1562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0832" y="5318997"/>
            <a:ext cx="15426337" cy="4968003"/>
            <a:chOff x="0" y="0"/>
            <a:chExt cx="2263498" cy="7289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498" cy="728952"/>
            </a:xfrm>
            <a:custGeom>
              <a:avLst/>
              <a:gdLst/>
              <a:ahLst/>
              <a:cxnLst/>
              <a:rect l="l" t="t" r="r" b="b"/>
              <a:pathLst>
                <a:path w="2263498" h="728952">
                  <a:moveTo>
                    <a:pt x="29610" y="0"/>
                  </a:moveTo>
                  <a:lnTo>
                    <a:pt x="2233888" y="0"/>
                  </a:lnTo>
                  <a:cubicBezTo>
                    <a:pt x="2250241" y="0"/>
                    <a:pt x="2263498" y="13257"/>
                    <a:pt x="2263498" y="29610"/>
                  </a:cubicBezTo>
                  <a:lnTo>
                    <a:pt x="2263498" y="699342"/>
                  </a:lnTo>
                  <a:cubicBezTo>
                    <a:pt x="2263498" y="707195"/>
                    <a:pt x="2260378" y="714727"/>
                    <a:pt x="2254825" y="720280"/>
                  </a:cubicBezTo>
                  <a:cubicBezTo>
                    <a:pt x="2249272" y="725833"/>
                    <a:pt x="2241741" y="728952"/>
                    <a:pt x="2233888" y="728952"/>
                  </a:cubicBezTo>
                  <a:lnTo>
                    <a:pt x="29610" y="728952"/>
                  </a:lnTo>
                  <a:cubicBezTo>
                    <a:pt x="13257" y="728952"/>
                    <a:pt x="0" y="715695"/>
                    <a:pt x="0" y="69934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blipFill>
              <a:blip r:embed="rId4"/>
              <a:stretch>
                <a:fillRect t="-2511" b="-104686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id="8" name="Freeform 8"/>
          <p:cNvSpPr/>
          <p:nvPr/>
        </p:nvSpPr>
        <p:spPr>
          <a:xfrm>
            <a:off x="755084" y="1513921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7" y="0"/>
                </a:lnTo>
                <a:lnTo>
                  <a:pt x="1412817" y="2443553"/>
                </a:lnTo>
                <a:lnTo>
                  <a:pt x="0" y="2443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85427" y="1371400"/>
            <a:ext cx="1412818" cy="2443552"/>
          </a:xfrm>
          <a:custGeom>
            <a:avLst/>
            <a:gdLst/>
            <a:ahLst/>
            <a:cxnLst/>
            <a:rect l="l" t="t" r="r" b="b"/>
            <a:pathLst>
              <a:path w="1412818" h="2443552">
                <a:moveTo>
                  <a:pt x="0" y="0"/>
                </a:moveTo>
                <a:lnTo>
                  <a:pt x="1412817" y="0"/>
                </a:lnTo>
                <a:lnTo>
                  <a:pt x="1412817" y="2443552"/>
                </a:lnTo>
                <a:lnTo>
                  <a:pt x="0" y="2443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voicertool_audio_Kalina_11.05.2026 г._at_09_23_55_on_May_11th_2026">
            <a:hlinkClick r:id="" action="ppaction://media"/>
            <a:extLst>
              <a:ext uri="{FF2B5EF4-FFF2-40B4-BE49-F238E27FC236}">
                <a16:creationId xmlns:a16="http://schemas.microsoft.com/office/drawing/2014/main" id="{981BDF44-1902-4B72-8EBB-BF2326A71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54563" y="97155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910" y="3561580"/>
            <a:ext cx="16230390" cy="6086705"/>
            <a:chOff x="0" y="0"/>
            <a:chExt cx="4274671" cy="1603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670" cy="1603083"/>
            </a:xfrm>
            <a:custGeom>
              <a:avLst/>
              <a:gdLst/>
              <a:ahLst/>
              <a:cxnLst/>
              <a:rect l="l" t="t" r="r" b="b"/>
              <a:pathLst>
                <a:path w="4274670" h="1603083">
                  <a:moveTo>
                    <a:pt x="24327" y="0"/>
                  </a:moveTo>
                  <a:lnTo>
                    <a:pt x="4250343" y="0"/>
                  </a:lnTo>
                  <a:cubicBezTo>
                    <a:pt x="4256795" y="0"/>
                    <a:pt x="4262983" y="2563"/>
                    <a:pt x="4267545" y="7125"/>
                  </a:cubicBezTo>
                  <a:cubicBezTo>
                    <a:pt x="4272107" y="11687"/>
                    <a:pt x="4274670" y="17875"/>
                    <a:pt x="4274670" y="24327"/>
                  </a:cubicBezTo>
                  <a:lnTo>
                    <a:pt x="4274670" y="1578756"/>
                  </a:lnTo>
                  <a:cubicBezTo>
                    <a:pt x="4274670" y="1585208"/>
                    <a:pt x="4272107" y="1591395"/>
                    <a:pt x="4267545" y="1595958"/>
                  </a:cubicBezTo>
                  <a:cubicBezTo>
                    <a:pt x="4262983" y="1600520"/>
                    <a:pt x="4256795" y="1603083"/>
                    <a:pt x="4250343" y="1603083"/>
                  </a:cubicBezTo>
                  <a:lnTo>
                    <a:pt x="24327" y="1603083"/>
                  </a:lnTo>
                  <a:cubicBezTo>
                    <a:pt x="10892" y="1603083"/>
                    <a:pt x="0" y="1592191"/>
                    <a:pt x="0" y="1578756"/>
                  </a:cubicBezTo>
                  <a:lnTo>
                    <a:pt x="0" y="24327"/>
                  </a:lnTo>
                  <a:cubicBezTo>
                    <a:pt x="0" y="10892"/>
                    <a:pt x="10892" y="0"/>
                    <a:pt x="24327" y="0"/>
                  </a:cubicBezTo>
                  <a:close/>
                </a:path>
              </a:pathLst>
            </a:custGeom>
            <a:ln w="66675" cap="rnd">
              <a:solidFill>
                <a:srgbClr val="FFDE5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274671" cy="1669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910" y="560685"/>
            <a:ext cx="1517694" cy="2624942"/>
          </a:xfrm>
          <a:custGeom>
            <a:avLst/>
            <a:gdLst/>
            <a:ahLst/>
            <a:cxnLst/>
            <a:rect l="l" t="t" r="r" b="b"/>
            <a:pathLst>
              <a:path w="1517694" h="2624942">
                <a:moveTo>
                  <a:pt x="0" y="0"/>
                </a:moveTo>
                <a:lnTo>
                  <a:pt x="1517694" y="0"/>
                </a:lnTo>
                <a:lnTo>
                  <a:pt x="1517694" y="2624942"/>
                </a:lnTo>
                <a:lnTo>
                  <a:pt x="0" y="2624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67888" y="338573"/>
            <a:ext cx="2791412" cy="2573174"/>
          </a:xfrm>
          <a:custGeom>
            <a:avLst/>
            <a:gdLst/>
            <a:ahLst/>
            <a:cxnLst/>
            <a:rect l="l" t="t" r="r" b="b"/>
            <a:pathLst>
              <a:path w="2791412" h="2573174">
                <a:moveTo>
                  <a:pt x="0" y="0"/>
                </a:moveTo>
                <a:lnTo>
                  <a:pt x="2791412" y="0"/>
                </a:lnTo>
                <a:lnTo>
                  <a:pt x="2791412" y="2573174"/>
                </a:lnTo>
                <a:lnTo>
                  <a:pt x="0" y="2573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19400" y="1312643"/>
            <a:ext cx="11800888" cy="1742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КЪДЕ МОЖЕШ ДА </a:t>
            </a:r>
            <a:r>
              <a:rPr lang="bg-BG" sz="5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РАБОТИШ СЛЕД ЗАВЪРШВАНЕ НА 12 КЛАС </a:t>
            </a:r>
            <a:r>
              <a:rPr lang="en-US" sz="5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5402" y="4413327"/>
            <a:ext cx="14497407" cy="368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2" lvl="1" indent="-377821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автомобилни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сервизи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дилърски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центрове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755642" lvl="1" indent="-377821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Във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фирми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поддръжка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ремонт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електромобили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транспортни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логистични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компании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755642" lvl="1" indent="-377821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производствени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предприятия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автомобилната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индустрия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755642" lvl="1" indent="-377821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сервизи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диагностика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технически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прегледи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755642" lvl="1" indent="-377821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В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компании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зарядна</a:t>
            </a:r>
            <a:r>
              <a:rPr lang="en-US" sz="3499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инфраструктура</a:t>
            </a:r>
            <a:endParaRPr lang="en-US" sz="3499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" name="voicertool_audio_Kalina_07.05.2026 г._at_11_18_40_on_May_7th_2026">
            <a:hlinkClick r:id="" action="ppaction://media"/>
            <a:extLst>
              <a:ext uri="{FF2B5EF4-FFF2-40B4-BE49-F238E27FC236}">
                <a16:creationId xmlns:a16="http://schemas.microsoft.com/office/drawing/2014/main" id="{15495E2B-CEB2-4212-92F5-8DA331080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02200" y="964828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5872</TotalTime>
  <Words>573</Words>
  <Application>Microsoft Office PowerPoint</Application>
  <PresentationFormat>По избор</PresentationFormat>
  <Paragraphs>74</Paragraphs>
  <Slides>24</Slides>
  <Notes>2</Notes>
  <HiddenSlides>0</HiddenSlides>
  <MMClips>24</MMClips>
  <ScaleCrop>false</ScaleCrop>
  <HeadingPairs>
    <vt:vector size="6" baseType="variant">
      <vt:variant>
        <vt:lpstr>Използвани шрифтове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43" baseType="lpstr">
      <vt:lpstr>Telegraf Bold</vt:lpstr>
      <vt:lpstr>Heading Now 71-78</vt:lpstr>
      <vt:lpstr>Sugo Display</vt:lpstr>
      <vt:lpstr>Bungee</vt:lpstr>
      <vt:lpstr>เอฟซี ฟาสท์เทสท์ Bold</vt:lpstr>
      <vt:lpstr>Antonio Bold Italics</vt:lpstr>
      <vt:lpstr>Poppins</vt:lpstr>
      <vt:lpstr>Poppins Bold</vt:lpstr>
      <vt:lpstr>Lora</vt:lpstr>
      <vt:lpstr>TT Octosquares Condensed</vt:lpstr>
      <vt:lpstr>Lora Bold</vt:lpstr>
      <vt:lpstr>Calibri</vt:lpstr>
      <vt:lpstr>Arial</vt:lpstr>
      <vt:lpstr>TT Firs Neue</vt:lpstr>
      <vt:lpstr>เอฟซี ฟาสท์เทสท์</vt:lpstr>
      <vt:lpstr>TT Rounds Neue</vt:lpstr>
      <vt:lpstr>TT Rounds Neue Bold</vt:lpstr>
      <vt:lpstr>Krub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ПГ ПО МЕХАНОТЕХНИКА</dc:title>
  <dc:creator>PGM</dc:creator>
  <cp:lastModifiedBy>Admin</cp:lastModifiedBy>
  <cp:revision>88</cp:revision>
  <cp:lastPrinted>2026-05-08T06:42:46Z</cp:lastPrinted>
  <dcterms:created xsi:type="dcterms:W3CDTF">2006-08-16T00:00:00Z</dcterms:created>
  <dcterms:modified xsi:type="dcterms:W3CDTF">2026-05-14T05:35:41Z</dcterms:modified>
  <dc:identifier>DAHHwJny_WE</dc:identifier>
</cp:coreProperties>
</file>